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6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</p:sldIdLst>
  <p:sldSz cx="20104100" cy="11309350"/>
  <p:notesSz cx="20104100" cy="113093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821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3388B5-9308-4907-8F05-5EABE1A8DA48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FC19BC-06F7-4FCB-9C8F-68894CFA4386}">
      <dgm:prSet/>
      <dgm:spPr/>
      <dgm:t>
        <a:bodyPr/>
        <a:lstStyle/>
        <a:p>
          <a:r>
            <a:rPr lang="en-US"/>
            <a:t>In the data set, there are several different cases where the  booster did not land successfully. Sometimes a landing was  attempted but failed due to an accident; for example, True  Ocean means the mission outcome was successfully landed  to a specific region of the ocean while False Ocean means  the mission outcome was unsuccessfully landed to a specific  region of the ocean. True RTLS means the mission outcome  was successfully landed to a ground pad False RTLS means  the mission outcome was unsuccessfully landed to a ground  pad.True ASDS means the mission outcome was successfully  landed on a drone ship False ASDS means the mission  outcome was unsuccessfully landed on a drone ship.</a:t>
          </a:r>
        </a:p>
      </dgm:t>
    </dgm:pt>
    <dgm:pt modelId="{BB9D95C2-33F6-42B8-8DAD-6E26DFD84E1B}" type="parTrans" cxnId="{EE8E044F-BF24-43E4-A926-4E140B24A03D}">
      <dgm:prSet/>
      <dgm:spPr/>
      <dgm:t>
        <a:bodyPr/>
        <a:lstStyle/>
        <a:p>
          <a:endParaRPr lang="en-US"/>
        </a:p>
      </dgm:t>
    </dgm:pt>
    <dgm:pt modelId="{9A550204-8A5B-492B-A43E-765B3888ED6B}" type="sibTrans" cxnId="{EE8E044F-BF24-43E4-A926-4E140B24A03D}">
      <dgm:prSet/>
      <dgm:spPr/>
      <dgm:t>
        <a:bodyPr/>
        <a:lstStyle/>
        <a:p>
          <a:endParaRPr lang="en-US"/>
        </a:p>
      </dgm:t>
    </dgm:pt>
    <dgm:pt modelId="{0E059032-3E8A-4FCE-AE5E-7DFDD29528E0}">
      <dgm:prSet/>
      <dgm:spPr/>
      <dgm:t>
        <a:bodyPr/>
        <a:lstStyle/>
        <a:p>
          <a:r>
            <a:rPr lang="en-US"/>
            <a:t>We mainly convert those outcomes into Training Labels with  “1” means the booster successfully landed, “0” means it was  unsuccessful.</a:t>
          </a:r>
        </a:p>
      </dgm:t>
    </dgm:pt>
    <dgm:pt modelId="{48EC2E0C-36D8-4C73-9BAD-6C56860350ED}" type="parTrans" cxnId="{7DC37A74-04FD-42DF-9772-9321AA9928B2}">
      <dgm:prSet/>
      <dgm:spPr/>
      <dgm:t>
        <a:bodyPr/>
        <a:lstStyle/>
        <a:p>
          <a:endParaRPr lang="en-US"/>
        </a:p>
      </dgm:t>
    </dgm:pt>
    <dgm:pt modelId="{C2B88CAA-605A-476E-9B08-AB507889E19B}" type="sibTrans" cxnId="{7DC37A74-04FD-42DF-9772-9321AA9928B2}">
      <dgm:prSet/>
      <dgm:spPr/>
      <dgm:t>
        <a:bodyPr/>
        <a:lstStyle/>
        <a:p>
          <a:endParaRPr lang="en-US"/>
        </a:p>
      </dgm:t>
    </dgm:pt>
    <dgm:pt modelId="{F2008B7E-58DA-45D3-90B0-CB91A67509A6}" type="pres">
      <dgm:prSet presAssocID="{7E3388B5-9308-4907-8F05-5EABE1A8DA48}" presName="Name0" presStyleCnt="0">
        <dgm:presLayoutVars>
          <dgm:chMax/>
          <dgm:chPref/>
          <dgm:dir/>
          <dgm:animLvl val="lvl"/>
        </dgm:presLayoutVars>
      </dgm:prSet>
      <dgm:spPr/>
    </dgm:pt>
    <dgm:pt modelId="{A3089433-DB0F-408C-8C77-EC29FABA1E8E}" type="pres">
      <dgm:prSet presAssocID="{79FC19BC-06F7-4FCB-9C8F-68894CFA4386}" presName="composite" presStyleCnt="0"/>
      <dgm:spPr/>
    </dgm:pt>
    <dgm:pt modelId="{9079FB1A-5F8B-4286-ADD1-DD9B38D15BC8}" type="pres">
      <dgm:prSet presAssocID="{79FC19BC-06F7-4FCB-9C8F-68894CFA4386}" presName="Parent1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2BDF85E8-597A-45BE-AF96-47292E2CD6A2}" type="pres">
      <dgm:prSet presAssocID="{79FC19BC-06F7-4FCB-9C8F-68894CFA4386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3935D3C-3635-487C-AF70-2C8171B1D34D}" type="pres">
      <dgm:prSet presAssocID="{79FC19BC-06F7-4FCB-9C8F-68894CFA4386}" presName="BalanceSpacing" presStyleCnt="0"/>
      <dgm:spPr/>
    </dgm:pt>
    <dgm:pt modelId="{2C93B261-A8ED-4A01-8CD9-54B2ECDC319E}" type="pres">
      <dgm:prSet presAssocID="{79FC19BC-06F7-4FCB-9C8F-68894CFA4386}" presName="BalanceSpacing1" presStyleCnt="0"/>
      <dgm:spPr/>
    </dgm:pt>
    <dgm:pt modelId="{839A19FD-5259-48C0-9B2A-8BE389E820B8}" type="pres">
      <dgm:prSet presAssocID="{9A550204-8A5B-492B-A43E-765B3888ED6B}" presName="Accent1Text" presStyleLbl="node1" presStyleIdx="1" presStyleCnt="4"/>
      <dgm:spPr/>
    </dgm:pt>
    <dgm:pt modelId="{FDFC71B3-1706-427C-B763-091080DD6F8B}" type="pres">
      <dgm:prSet presAssocID="{9A550204-8A5B-492B-A43E-765B3888ED6B}" presName="spaceBetweenRectangles" presStyleCnt="0"/>
      <dgm:spPr/>
    </dgm:pt>
    <dgm:pt modelId="{510D65B8-A0AD-443C-AFAF-38E1C6E4F1E0}" type="pres">
      <dgm:prSet presAssocID="{0E059032-3E8A-4FCE-AE5E-7DFDD29528E0}" presName="composite" presStyleCnt="0"/>
      <dgm:spPr/>
    </dgm:pt>
    <dgm:pt modelId="{0FDE2A76-E42C-4BC8-999A-AC1D9FBEA843}" type="pres">
      <dgm:prSet presAssocID="{0E059032-3E8A-4FCE-AE5E-7DFDD29528E0}" presName="Parent1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BC8546DD-5D89-4496-A6BB-E59E56782D9A}" type="pres">
      <dgm:prSet presAssocID="{0E059032-3E8A-4FCE-AE5E-7DFDD29528E0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A7760A1A-5241-4380-9290-133CB2E16DF6}" type="pres">
      <dgm:prSet presAssocID="{0E059032-3E8A-4FCE-AE5E-7DFDD29528E0}" presName="BalanceSpacing" presStyleCnt="0"/>
      <dgm:spPr/>
    </dgm:pt>
    <dgm:pt modelId="{C81430F7-AB44-4858-80B1-658F6F0E1855}" type="pres">
      <dgm:prSet presAssocID="{0E059032-3E8A-4FCE-AE5E-7DFDD29528E0}" presName="BalanceSpacing1" presStyleCnt="0"/>
      <dgm:spPr/>
    </dgm:pt>
    <dgm:pt modelId="{6349E0FA-099E-4EC6-A7E7-01F8D96BE199}" type="pres">
      <dgm:prSet presAssocID="{C2B88CAA-605A-476E-9B08-AB507889E19B}" presName="Accent1Text" presStyleLbl="node1" presStyleIdx="3" presStyleCnt="4"/>
      <dgm:spPr/>
    </dgm:pt>
  </dgm:ptLst>
  <dgm:cxnLst>
    <dgm:cxn modelId="{0FE5803E-F4A7-41DA-AE8E-AF270E0C5881}" type="presOf" srcId="{0E059032-3E8A-4FCE-AE5E-7DFDD29528E0}" destId="{0FDE2A76-E42C-4BC8-999A-AC1D9FBEA843}" srcOrd="0" destOrd="0" presId="urn:microsoft.com/office/officeart/2008/layout/AlternatingHexagons"/>
    <dgm:cxn modelId="{EE8E044F-BF24-43E4-A926-4E140B24A03D}" srcId="{7E3388B5-9308-4907-8F05-5EABE1A8DA48}" destId="{79FC19BC-06F7-4FCB-9C8F-68894CFA4386}" srcOrd="0" destOrd="0" parTransId="{BB9D95C2-33F6-42B8-8DAD-6E26DFD84E1B}" sibTransId="{9A550204-8A5B-492B-A43E-765B3888ED6B}"/>
    <dgm:cxn modelId="{7DC37A74-04FD-42DF-9772-9321AA9928B2}" srcId="{7E3388B5-9308-4907-8F05-5EABE1A8DA48}" destId="{0E059032-3E8A-4FCE-AE5E-7DFDD29528E0}" srcOrd="1" destOrd="0" parTransId="{48EC2E0C-36D8-4C73-9BAD-6C56860350ED}" sibTransId="{C2B88CAA-605A-476E-9B08-AB507889E19B}"/>
    <dgm:cxn modelId="{D9A73092-E18A-4FF4-8171-37044C80BEB3}" type="presOf" srcId="{79FC19BC-06F7-4FCB-9C8F-68894CFA4386}" destId="{9079FB1A-5F8B-4286-ADD1-DD9B38D15BC8}" srcOrd="0" destOrd="0" presId="urn:microsoft.com/office/officeart/2008/layout/AlternatingHexagons"/>
    <dgm:cxn modelId="{10713B93-D727-4A80-8FAA-4BF38AD82ABF}" type="presOf" srcId="{9A550204-8A5B-492B-A43E-765B3888ED6B}" destId="{839A19FD-5259-48C0-9B2A-8BE389E820B8}" srcOrd="0" destOrd="0" presId="urn:microsoft.com/office/officeart/2008/layout/AlternatingHexagons"/>
    <dgm:cxn modelId="{599C3BA3-93B0-47BD-A9AC-B8F3C7D061E9}" type="presOf" srcId="{7E3388B5-9308-4907-8F05-5EABE1A8DA48}" destId="{F2008B7E-58DA-45D3-90B0-CB91A67509A6}" srcOrd="0" destOrd="0" presId="urn:microsoft.com/office/officeart/2008/layout/AlternatingHexagons"/>
    <dgm:cxn modelId="{D54A85F8-B2BE-457C-ACBF-173EA7F8D561}" type="presOf" srcId="{C2B88CAA-605A-476E-9B08-AB507889E19B}" destId="{6349E0FA-099E-4EC6-A7E7-01F8D96BE199}" srcOrd="0" destOrd="0" presId="urn:microsoft.com/office/officeart/2008/layout/AlternatingHexagons"/>
    <dgm:cxn modelId="{D78BDF0D-8BC1-4C20-AFA0-31E5D622BDFD}" type="presParOf" srcId="{F2008B7E-58DA-45D3-90B0-CB91A67509A6}" destId="{A3089433-DB0F-408C-8C77-EC29FABA1E8E}" srcOrd="0" destOrd="0" presId="urn:microsoft.com/office/officeart/2008/layout/AlternatingHexagons"/>
    <dgm:cxn modelId="{4DA1F4A5-AC07-438E-8CFE-7FCC924286F0}" type="presParOf" srcId="{A3089433-DB0F-408C-8C77-EC29FABA1E8E}" destId="{9079FB1A-5F8B-4286-ADD1-DD9B38D15BC8}" srcOrd="0" destOrd="0" presId="urn:microsoft.com/office/officeart/2008/layout/AlternatingHexagons"/>
    <dgm:cxn modelId="{305A4048-1030-4FA7-B9B3-0E28BD94E6DD}" type="presParOf" srcId="{A3089433-DB0F-408C-8C77-EC29FABA1E8E}" destId="{2BDF85E8-597A-45BE-AF96-47292E2CD6A2}" srcOrd="1" destOrd="0" presId="urn:microsoft.com/office/officeart/2008/layout/AlternatingHexagons"/>
    <dgm:cxn modelId="{1EFBBB33-0642-4250-816C-AB6CCF9FBE77}" type="presParOf" srcId="{A3089433-DB0F-408C-8C77-EC29FABA1E8E}" destId="{A3935D3C-3635-487C-AF70-2C8171B1D34D}" srcOrd="2" destOrd="0" presId="urn:microsoft.com/office/officeart/2008/layout/AlternatingHexagons"/>
    <dgm:cxn modelId="{708B6689-0733-4140-8856-A91E8CDCF391}" type="presParOf" srcId="{A3089433-DB0F-408C-8C77-EC29FABA1E8E}" destId="{2C93B261-A8ED-4A01-8CD9-54B2ECDC319E}" srcOrd="3" destOrd="0" presId="urn:microsoft.com/office/officeart/2008/layout/AlternatingHexagons"/>
    <dgm:cxn modelId="{438F3D88-8B59-455A-A13B-5E2E57A6A4E0}" type="presParOf" srcId="{A3089433-DB0F-408C-8C77-EC29FABA1E8E}" destId="{839A19FD-5259-48C0-9B2A-8BE389E820B8}" srcOrd="4" destOrd="0" presId="urn:microsoft.com/office/officeart/2008/layout/AlternatingHexagons"/>
    <dgm:cxn modelId="{0A45310C-A545-4EA8-8ADA-E9ADA709DC6F}" type="presParOf" srcId="{F2008B7E-58DA-45D3-90B0-CB91A67509A6}" destId="{FDFC71B3-1706-427C-B763-091080DD6F8B}" srcOrd="1" destOrd="0" presId="urn:microsoft.com/office/officeart/2008/layout/AlternatingHexagons"/>
    <dgm:cxn modelId="{EAE11F21-BD3B-47C4-95F5-970A118483F9}" type="presParOf" srcId="{F2008B7E-58DA-45D3-90B0-CB91A67509A6}" destId="{510D65B8-A0AD-443C-AFAF-38E1C6E4F1E0}" srcOrd="2" destOrd="0" presId="urn:microsoft.com/office/officeart/2008/layout/AlternatingHexagons"/>
    <dgm:cxn modelId="{64BED9B1-800C-421F-BA21-28E503E247E8}" type="presParOf" srcId="{510D65B8-A0AD-443C-AFAF-38E1C6E4F1E0}" destId="{0FDE2A76-E42C-4BC8-999A-AC1D9FBEA843}" srcOrd="0" destOrd="0" presId="urn:microsoft.com/office/officeart/2008/layout/AlternatingHexagons"/>
    <dgm:cxn modelId="{79F41DF1-90E8-480B-B5AF-1D71A4969D4F}" type="presParOf" srcId="{510D65B8-A0AD-443C-AFAF-38E1C6E4F1E0}" destId="{BC8546DD-5D89-4496-A6BB-E59E56782D9A}" srcOrd="1" destOrd="0" presId="urn:microsoft.com/office/officeart/2008/layout/AlternatingHexagons"/>
    <dgm:cxn modelId="{68A74760-E25C-449B-89BD-3ABDC40D22D2}" type="presParOf" srcId="{510D65B8-A0AD-443C-AFAF-38E1C6E4F1E0}" destId="{A7760A1A-5241-4380-9290-133CB2E16DF6}" srcOrd="2" destOrd="0" presId="urn:microsoft.com/office/officeart/2008/layout/AlternatingHexagons"/>
    <dgm:cxn modelId="{3D0B7C84-AC94-44CF-BEC0-D4FD1C686024}" type="presParOf" srcId="{510D65B8-A0AD-443C-AFAF-38E1C6E4F1E0}" destId="{C81430F7-AB44-4858-80B1-658F6F0E1855}" srcOrd="3" destOrd="0" presId="urn:microsoft.com/office/officeart/2008/layout/AlternatingHexagons"/>
    <dgm:cxn modelId="{0D885003-68FC-47B6-96C4-8DAE2BC2F36A}" type="presParOf" srcId="{510D65B8-A0AD-443C-AFAF-38E1C6E4F1E0}" destId="{6349E0FA-099E-4EC6-A7E7-01F8D96BE199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2BD3DA-B14A-4493-83CF-EFBE9E6C1AF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910DA5F-EA3C-4647-8326-FD6214F679A9}">
      <dgm:prSet/>
      <dgm:spPr/>
      <dgm:t>
        <a:bodyPr/>
        <a:lstStyle/>
        <a:p>
          <a:r>
            <a:rPr lang="en-US"/>
            <a:t>Performed SQL queries:</a:t>
          </a:r>
        </a:p>
      </dgm:t>
    </dgm:pt>
    <dgm:pt modelId="{A7AC7DEC-0827-4C24-8703-A0CAEF809ABB}" type="parTrans" cxnId="{CB9E488F-C97E-49F1-9AC3-F2C4FABB2DEE}">
      <dgm:prSet/>
      <dgm:spPr/>
      <dgm:t>
        <a:bodyPr/>
        <a:lstStyle/>
        <a:p>
          <a:endParaRPr lang="en-US"/>
        </a:p>
      </dgm:t>
    </dgm:pt>
    <dgm:pt modelId="{71000895-EF08-469B-89E4-96F540823F82}" type="sibTrans" cxnId="{CB9E488F-C97E-49F1-9AC3-F2C4FABB2DEE}">
      <dgm:prSet/>
      <dgm:spPr/>
      <dgm:t>
        <a:bodyPr/>
        <a:lstStyle/>
        <a:p>
          <a:endParaRPr lang="en-US"/>
        </a:p>
      </dgm:t>
    </dgm:pt>
    <dgm:pt modelId="{30F25FC7-4C97-4891-BD4C-70F1637F200B}">
      <dgm:prSet/>
      <dgm:spPr/>
      <dgm:t>
        <a:bodyPr/>
        <a:lstStyle/>
        <a:p>
          <a:r>
            <a:rPr lang="en-US"/>
            <a:t>Displaying the names of the unique launch sites in the space mission</a:t>
          </a:r>
        </a:p>
      </dgm:t>
    </dgm:pt>
    <dgm:pt modelId="{4EC7EA4B-2B16-408C-B5F6-F9B48AA98671}" type="parTrans" cxnId="{CC225DAF-C7EB-43FA-BBD5-E358BEBD6B95}">
      <dgm:prSet/>
      <dgm:spPr/>
      <dgm:t>
        <a:bodyPr/>
        <a:lstStyle/>
        <a:p>
          <a:endParaRPr lang="en-US"/>
        </a:p>
      </dgm:t>
    </dgm:pt>
    <dgm:pt modelId="{50A9B1F6-5EA1-488A-BA25-0DD455DD0FC4}" type="sibTrans" cxnId="{CC225DAF-C7EB-43FA-BBD5-E358BEBD6B95}">
      <dgm:prSet/>
      <dgm:spPr/>
      <dgm:t>
        <a:bodyPr/>
        <a:lstStyle/>
        <a:p>
          <a:endParaRPr lang="en-US"/>
        </a:p>
      </dgm:t>
    </dgm:pt>
    <dgm:pt modelId="{787B6A8E-12C4-4D95-9663-FB33D857574B}">
      <dgm:prSet/>
      <dgm:spPr/>
      <dgm:t>
        <a:bodyPr/>
        <a:lstStyle/>
        <a:p>
          <a:r>
            <a:rPr lang="en-US"/>
            <a:t>Displaying 5 records where launch sites begin with the string ‘CCA'</a:t>
          </a:r>
        </a:p>
      </dgm:t>
    </dgm:pt>
    <dgm:pt modelId="{354FC53B-257B-412E-97DB-7E8D1BF548C1}" type="parTrans" cxnId="{3B4A1F72-5D2B-4D5F-8F38-08DB2CE945D1}">
      <dgm:prSet/>
      <dgm:spPr/>
      <dgm:t>
        <a:bodyPr/>
        <a:lstStyle/>
        <a:p>
          <a:endParaRPr lang="en-US"/>
        </a:p>
      </dgm:t>
    </dgm:pt>
    <dgm:pt modelId="{C1D15B7F-0530-4436-A4F0-903C3A7A4B77}" type="sibTrans" cxnId="{3B4A1F72-5D2B-4D5F-8F38-08DB2CE945D1}">
      <dgm:prSet/>
      <dgm:spPr/>
      <dgm:t>
        <a:bodyPr/>
        <a:lstStyle/>
        <a:p>
          <a:endParaRPr lang="en-US"/>
        </a:p>
      </dgm:t>
    </dgm:pt>
    <dgm:pt modelId="{8F26AD77-82F3-4B61-8F59-53228866149A}">
      <dgm:prSet/>
      <dgm:spPr/>
      <dgm:t>
        <a:bodyPr/>
        <a:lstStyle/>
        <a:p>
          <a:r>
            <a:rPr lang="en-US"/>
            <a:t>Displaying the total payload mass carried by boosters launched by NASA (CRS)</a:t>
          </a:r>
        </a:p>
      </dgm:t>
    </dgm:pt>
    <dgm:pt modelId="{23A4C5BE-3638-44A3-B671-A4CCE0A5FCEE}" type="parTrans" cxnId="{51D8393D-202E-478C-B2B7-BB127070039E}">
      <dgm:prSet/>
      <dgm:spPr/>
      <dgm:t>
        <a:bodyPr/>
        <a:lstStyle/>
        <a:p>
          <a:endParaRPr lang="en-US"/>
        </a:p>
      </dgm:t>
    </dgm:pt>
    <dgm:pt modelId="{9C72B0B2-3BF5-410C-9D76-BBDC677A37B4}" type="sibTrans" cxnId="{51D8393D-202E-478C-B2B7-BB127070039E}">
      <dgm:prSet/>
      <dgm:spPr/>
      <dgm:t>
        <a:bodyPr/>
        <a:lstStyle/>
        <a:p>
          <a:endParaRPr lang="en-US"/>
        </a:p>
      </dgm:t>
    </dgm:pt>
    <dgm:pt modelId="{9EFE2A78-F5C4-418A-8643-0E154CB38F34}">
      <dgm:prSet/>
      <dgm:spPr/>
      <dgm:t>
        <a:bodyPr/>
        <a:lstStyle/>
        <a:p>
          <a:r>
            <a:rPr lang="en-US"/>
            <a:t>Displaying average payload mass carried by booster version F9 v1.1</a:t>
          </a:r>
        </a:p>
      </dgm:t>
    </dgm:pt>
    <dgm:pt modelId="{1F210E52-D9E2-4C96-B226-A14B106CC5E9}" type="parTrans" cxnId="{B55785BC-1612-4996-BA23-5809ED501063}">
      <dgm:prSet/>
      <dgm:spPr/>
      <dgm:t>
        <a:bodyPr/>
        <a:lstStyle/>
        <a:p>
          <a:endParaRPr lang="en-US"/>
        </a:p>
      </dgm:t>
    </dgm:pt>
    <dgm:pt modelId="{5BCFEC96-444E-40B9-8DFD-C7227F92633F}" type="sibTrans" cxnId="{B55785BC-1612-4996-BA23-5809ED501063}">
      <dgm:prSet/>
      <dgm:spPr/>
      <dgm:t>
        <a:bodyPr/>
        <a:lstStyle/>
        <a:p>
          <a:endParaRPr lang="en-US"/>
        </a:p>
      </dgm:t>
    </dgm:pt>
    <dgm:pt modelId="{A292CEBE-39A2-4E52-A80D-7E2CBABB2B4C}">
      <dgm:prSet/>
      <dgm:spPr/>
      <dgm:t>
        <a:bodyPr/>
        <a:lstStyle/>
        <a:p>
          <a:r>
            <a:rPr lang="en-US"/>
            <a:t>Listing the date when the first successful landing outcome in ground pad was achieved</a:t>
          </a:r>
        </a:p>
      </dgm:t>
    </dgm:pt>
    <dgm:pt modelId="{F5CE5137-CE32-426A-B9A0-494FEE894F1F}" type="parTrans" cxnId="{E08EAD35-7D0A-4FA1-953F-5DC881A83CE9}">
      <dgm:prSet/>
      <dgm:spPr/>
      <dgm:t>
        <a:bodyPr/>
        <a:lstStyle/>
        <a:p>
          <a:endParaRPr lang="en-US"/>
        </a:p>
      </dgm:t>
    </dgm:pt>
    <dgm:pt modelId="{A86FD89F-0BFE-4C34-814D-81433CF851D1}" type="sibTrans" cxnId="{E08EAD35-7D0A-4FA1-953F-5DC881A83CE9}">
      <dgm:prSet/>
      <dgm:spPr/>
      <dgm:t>
        <a:bodyPr/>
        <a:lstStyle/>
        <a:p>
          <a:endParaRPr lang="en-US"/>
        </a:p>
      </dgm:t>
    </dgm:pt>
    <dgm:pt modelId="{B837373C-CC1F-4124-816C-5DFB55903F58}">
      <dgm:prSet/>
      <dgm:spPr/>
      <dgm:t>
        <a:bodyPr/>
        <a:lstStyle/>
        <a:p>
          <a:r>
            <a:rPr lang="en-US"/>
            <a:t>Listing the names of the boosters which have success in drone ship and have payload mass greater than 4000 but  less than 6000</a:t>
          </a:r>
        </a:p>
      </dgm:t>
    </dgm:pt>
    <dgm:pt modelId="{83233DE9-C556-443A-882A-6C73D908F233}" type="parTrans" cxnId="{DAD16D5A-5A53-416E-8C9A-AF3603EBE16E}">
      <dgm:prSet/>
      <dgm:spPr/>
      <dgm:t>
        <a:bodyPr/>
        <a:lstStyle/>
        <a:p>
          <a:endParaRPr lang="en-US"/>
        </a:p>
      </dgm:t>
    </dgm:pt>
    <dgm:pt modelId="{74C706FF-F7E9-4ABC-9F9F-9641C5B39CA9}" type="sibTrans" cxnId="{DAD16D5A-5A53-416E-8C9A-AF3603EBE16E}">
      <dgm:prSet/>
      <dgm:spPr/>
      <dgm:t>
        <a:bodyPr/>
        <a:lstStyle/>
        <a:p>
          <a:endParaRPr lang="en-US"/>
        </a:p>
      </dgm:t>
    </dgm:pt>
    <dgm:pt modelId="{31C2DA04-243F-4185-8DBC-2E757DE7757A}">
      <dgm:prSet/>
      <dgm:spPr/>
      <dgm:t>
        <a:bodyPr/>
        <a:lstStyle/>
        <a:p>
          <a:r>
            <a:rPr lang="en-US"/>
            <a:t>Listing the total number of successful and failure mission outcomes</a:t>
          </a:r>
        </a:p>
      </dgm:t>
    </dgm:pt>
    <dgm:pt modelId="{338E9BBD-46C1-4E97-A237-93E377215DE0}" type="parTrans" cxnId="{ADC99390-B1AF-417F-AD07-17EF1E631E4C}">
      <dgm:prSet/>
      <dgm:spPr/>
      <dgm:t>
        <a:bodyPr/>
        <a:lstStyle/>
        <a:p>
          <a:endParaRPr lang="en-US"/>
        </a:p>
      </dgm:t>
    </dgm:pt>
    <dgm:pt modelId="{3BDCED66-1D83-4B09-8454-DA3F8A06F728}" type="sibTrans" cxnId="{ADC99390-B1AF-417F-AD07-17EF1E631E4C}">
      <dgm:prSet/>
      <dgm:spPr/>
      <dgm:t>
        <a:bodyPr/>
        <a:lstStyle/>
        <a:p>
          <a:endParaRPr lang="en-US"/>
        </a:p>
      </dgm:t>
    </dgm:pt>
    <dgm:pt modelId="{C1DB88F8-ECB6-4CB0-A6D3-B02F6FD27505}">
      <dgm:prSet/>
      <dgm:spPr/>
      <dgm:t>
        <a:bodyPr/>
        <a:lstStyle/>
        <a:p>
          <a:r>
            <a:rPr lang="en-US"/>
            <a:t>Listing the names of the booster versions which have carried the maximum payload mass</a:t>
          </a:r>
        </a:p>
      </dgm:t>
    </dgm:pt>
    <dgm:pt modelId="{423C4904-3E19-4816-A85B-143A7738F358}" type="parTrans" cxnId="{A04C3708-1873-4292-AE0A-BAC2F3C8C756}">
      <dgm:prSet/>
      <dgm:spPr/>
      <dgm:t>
        <a:bodyPr/>
        <a:lstStyle/>
        <a:p>
          <a:endParaRPr lang="en-US"/>
        </a:p>
      </dgm:t>
    </dgm:pt>
    <dgm:pt modelId="{F3F584E8-DE99-4199-825E-64194562C967}" type="sibTrans" cxnId="{A04C3708-1873-4292-AE0A-BAC2F3C8C756}">
      <dgm:prSet/>
      <dgm:spPr/>
      <dgm:t>
        <a:bodyPr/>
        <a:lstStyle/>
        <a:p>
          <a:endParaRPr lang="en-US"/>
        </a:p>
      </dgm:t>
    </dgm:pt>
    <dgm:pt modelId="{C6A0DC01-ED2B-4332-900F-FA2BED9BCEA5}">
      <dgm:prSet/>
      <dgm:spPr/>
      <dgm:t>
        <a:bodyPr/>
        <a:lstStyle/>
        <a:p>
          <a:r>
            <a:rPr lang="en-US"/>
            <a:t>Listing the failed landing outcomes in drone ship, their booster versions and launch site names for the months in  year 2015</a:t>
          </a:r>
        </a:p>
      </dgm:t>
    </dgm:pt>
    <dgm:pt modelId="{0FD0E6C9-5B59-47BF-BC6F-AD5C7AD7D937}" type="parTrans" cxnId="{6621550B-477D-4779-B5E8-8754187F234D}">
      <dgm:prSet/>
      <dgm:spPr/>
      <dgm:t>
        <a:bodyPr/>
        <a:lstStyle/>
        <a:p>
          <a:endParaRPr lang="en-US"/>
        </a:p>
      </dgm:t>
    </dgm:pt>
    <dgm:pt modelId="{0747B3F1-7B3F-4431-9DAF-B0646A4953A4}" type="sibTrans" cxnId="{6621550B-477D-4779-B5E8-8754187F234D}">
      <dgm:prSet/>
      <dgm:spPr/>
      <dgm:t>
        <a:bodyPr/>
        <a:lstStyle/>
        <a:p>
          <a:endParaRPr lang="en-US"/>
        </a:p>
      </dgm:t>
    </dgm:pt>
    <dgm:pt modelId="{B0C9FDB8-9F16-42C4-82C5-C88194B972F2}">
      <dgm:prSet/>
      <dgm:spPr/>
      <dgm:t>
        <a:bodyPr/>
        <a:lstStyle/>
        <a:p>
          <a:r>
            <a:rPr lang="en-US"/>
            <a:t>Ranking the count of landing outcomes (such as Failure (drone ship) or Success (ground pad)) between the date  2010-06-04 and 2017-03-20 in descending order</a:t>
          </a:r>
        </a:p>
      </dgm:t>
    </dgm:pt>
    <dgm:pt modelId="{1F9C9B6C-D1E8-455E-8998-F54C049A75A2}" type="parTrans" cxnId="{1574DF5F-4EEE-4096-94E7-011E75593CAE}">
      <dgm:prSet/>
      <dgm:spPr/>
      <dgm:t>
        <a:bodyPr/>
        <a:lstStyle/>
        <a:p>
          <a:endParaRPr lang="en-US"/>
        </a:p>
      </dgm:t>
    </dgm:pt>
    <dgm:pt modelId="{F2F7D330-CB5C-4CEE-91FB-6A64EBB72FF8}" type="sibTrans" cxnId="{1574DF5F-4EEE-4096-94E7-011E75593CAE}">
      <dgm:prSet/>
      <dgm:spPr/>
      <dgm:t>
        <a:bodyPr/>
        <a:lstStyle/>
        <a:p>
          <a:endParaRPr lang="en-US"/>
        </a:p>
      </dgm:t>
    </dgm:pt>
    <dgm:pt modelId="{F7BB032A-B473-40ED-B263-ACDE817D8168}" type="pres">
      <dgm:prSet presAssocID="{1A2BD3DA-B14A-4493-83CF-EFBE9E6C1AFB}" presName="diagram" presStyleCnt="0">
        <dgm:presLayoutVars>
          <dgm:dir/>
          <dgm:resizeHandles val="exact"/>
        </dgm:presLayoutVars>
      </dgm:prSet>
      <dgm:spPr/>
    </dgm:pt>
    <dgm:pt modelId="{7899287E-1160-4473-9141-05F401FA407F}" type="pres">
      <dgm:prSet presAssocID="{E910DA5F-EA3C-4647-8326-FD6214F679A9}" presName="node" presStyleLbl="node1" presStyleIdx="0" presStyleCnt="1">
        <dgm:presLayoutVars>
          <dgm:bulletEnabled val="1"/>
        </dgm:presLayoutVars>
      </dgm:prSet>
      <dgm:spPr/>
    </dgm:pt>
  </dgm:ptLst>
  <dgm:cxnLst>
    <dgm:cxn modelId="{768C3104-D3F0-4CC7-A268-A2A9C7715339}" type="presOf" srcId="{B837373C-CC1F-4124-816C-5DFB55903F58}" destId="{7899287E-1160-4473-9141-05F401FA407F}" srcOrd="0" destOrd="6" presId="urn:microsoft.com/office/officeart/2005/8/layout/default"/>
    <dgm:cxn modelId="{A04C3708-1873-4292-AE0A-BAC2F3C8C756}" srcId="{E910DA5F-EA3C-4647-8326-FD6214F679A9}" destId="{C1DB88F8-ECB6-4CB0-A6D3-B02F6FD27505}" srcOrd="7" destOrd="0" parTransId="{423C4904-3E19-4816-A85B-143A7738F358}" sibTransId="{F3F584E8-DE99-4199-825E-64194562C967}"/>
    <dgm:cxn modelId="{6621550B-477D-4779-B5E8-8754187F234D}" srcId="{E910DA5F-EA3C-4647-8326-FD6214F679A9}" destId="{C6A0DC01-ED2B-4332-900F-FA2BED9BCEA5}" srcOrd="8" destOrd="0" parTransId="{0FD0E6C9-5B59-47BF-BC6F-AD5C7AD7D937}" sibTransId="{0747B3F1-7B3F-4431-9DAF-B0646A4953A4}"/>
    <dgm:cxn modelId="{8403251A-4DB3-4D46-A7F3-DE61D3A930D0}" type="presOf" srcId="{C1DB88F8-ECB6-4CB0-A6D3-B02F6FD27505}" destId="{7899287E-1160-4473-9141-05F401FA407F}" srcOrd="0" destOrd="8" presId="urn:microsoft.com/office/officeart/2005/8/layout/default"/>
    <dgm:cxn modelId="{A63B691B-0DD0-4CF4-BF8A-3E256655C7A6}" type="presOf" srcId="{30F25FC7-4C97-4891-BD4C-70F1637F200B}" destId="{7899287E-1160-4473-9141-05F401FA407F}" srcOrd="0" destOrd="1" presId="urn:microsoft.com/office/officeart/2005/8/layout/default"/>
    <dgm:cxn modelId="{E08EAD35-7D0A-4FA1-953F-5DC881A83CE9}" srcId="{E910DA5F-EA3C-4647-8326-FD6214F679A9}" destId="{A292CEBE-39A2-4E52-A80D-7E2CBABB2B4C}" srcOrd="4" destOrd="0" parTransId="{F5CE5137-CE32-426A-B9A0-494FEE894F1F}" sibTransId="{A86FD89F-0BFE-4C34-814D-81433CF851D1}"/>
    <dgm:cxn modelId="{35B0C539-D4E9-4D09-A42D-CB8ECFA4E9B9}" type="presOf" srcId="{8F26AD77-82F3-4B61-8F59-53228866149A}" destId="{7899287E-1160-4473-9141-05F401FA407F}" srcOrd="0" destOrd="3" presId="urn:microsoft.com/office/officeart/2005/8/layout/default"/>
    <dgm:cxn modelId="{51D8393D-202E-478C-B2B7-BB127070039E}" srcId="{E910DA5F-EA3C-4647-8326-FD6214F679A9}" destId="{8F26AD77-82F3-4B61-8F59-53228866149A}" srcOrd="2" destOrd="0" parTransId="{23A4C5BE-3638-44A3-B671-A4CCE0A5FCEE}" sibTransId="{9C72B0B2-3BF5-410C-9D76-BBDC677A37B4}"/>
    <dgm:cxn modelId="{1574DF5F-4EEE-4096-94E7-011E75593CAE}" srcId="{E910DA5F-EA3C-4647-8326-FD6214F679A9}" destId="{B0C9FDB8-9F16-42C4-82C5-C88194B972F2}" srcOrd="9" destOrd="0" parTransId="{1F9C9B6C-D1E8-455E-8998-F54C049A75A2}" sibTransId="{F2F7D330-CB5C-4CEE-91FB-6A64EBB72FF8}"/>
    <dgm:cxn modelId="{A59CEF66-E037-428B-AAFE-875B53A3B207}" type="presOf" srcId="{787B6A8E-12C4-4D95-9663-FB33D857574B}" destId="{7899287E-1160-4473-9141-05F401FA407F}" srcOrd="0" destOrd="2" presId="urn:microsoft.com/office/officeart/2005/8/layout/default"/>
    <dgm:cxn modelId="{10CF1A6B-A04D-4DA0-9C67-408BC2BCE481}" type="presOf" srcId="{9EFE2A78-F5C4-418A-8643-0E154CB38F34}" destId="{7899287E-1160-4473-9141-05F401FA407F}" srcOrd="0" destOrd="4" presId="urn:microsoft.com/office/officeart/2005/8/layout/default"/>
    <dgm:cxn modelId="{3B4A1F72-5D2B-4D5F-8F38-08DB2CE945D1}" srcId="{E910DA5F-EA3C-4647-8326-FD6214F679A9}" destId="{787B6A8E-12C4-4D95-9663-FB33D857574B}" srcOrd="1" destOrd="0" parTransId="{354FC53B-257B-412E-97DB-7E8D1BF548C1}" sibTransId="{C1D15B7F-0530-4436-A4F0-903C3A7A4B77}"/>
    <dgm:cxn modelId="{BA3E2452-7D96-4BD2-802A-E18F2FAA73C4}" type="presOf" srcId="{31C2DA04-243F-4185-8DBC-2E757DE7757A}" destId="{7899287E-1160-4473-9141-05F401FA407F}" srcOrd="0" destOrd="7" presId="urn:microsoft.com/office/officeart/2005/8/layout/default"/>
    <dgm:cxn modelId="{DAD16D5A-5A53-416E-8C9A-AF3603EBE16E}" srcId="{E910DA5F-EA3C-4647-8326-FD6214F679A9}" destId="{B837373C-CC1F-4124-816C-5DFB55903F58}" srcOrd="5" destOrd="0" parTransId="{83233DE9-C556-443A-882A-6C73D908F233}" sibTransId="{74C706FF-F7E9-4ABC-9F9F-9641C5B39CA9}"/>
    <dgm:cxn modelId="{CB9E488F-C97E-49F1-9AC3-F2C4FABB2DEE}" srcId="{1A2BD3DA-B14A-4493-83CF-EFBE9E6C1AFB}" destId="{E910DA5F-EA3C-4647-8326-FD6214F679A9}" srcOrd="0" destOrd="0" parTransId="{A7AC7DEC-0827-4C24-8703-A0CAEF809ABB}" sibTransId="{71000895-EF08-469B-89E4-96F540823F82}"/>
    <dgm:cxn modelId="{ADC99390-B1AF-417F-AD07-17EF1E631E4C}" srcId="{E910DA5F-EA3C-4647-8326-FD6214F679A9}" destId="{31C2DA04-243F-4185-8DBC-2E757DE7757A}" srcOrd="6" destOrd="0" parTransId="{338E9BBD-46C1-4E97-A237-93E377215DE0}" sibTransId="{3BDCED66-1D83-4B09-8454-DA3F8A06F728}"/>
    <dgm:cxn modelId="{18A73BA1-D829-4E95-8C15-8133D245CA7A}" type="presOf" srcId="{B0C9FDB8-9F16-42C4-82C5-C88194B972F2}" destId="{7899287E-1160-4473-9141-05F401FA407F}" srcOrd="0" destOrd="10" presId="urn:microsoft.com/office/officeart/2005/8/layout/default"/>
    <dgm:cxn modelId="{51727DA2-B634-4D2F-B091-EEB7B708EACD}" type="presOf" srcId="{A292CEBE-39A2-4E52-A80D-7E2CBABB2B4C}" destId="{7899287E-1160-4473-9141-05F401FA407F}" srcOrd="0" destOrd="5" presId="urn:microsoft.com/office/officeart/2005/8/layout/default"/>
    <dgm:cxn modelId="{CC225DAF-C7EB-43FA-BBD5-E358BEBD6B95}" srcId="{E910DA5F-EA3C-4647-8326-FD6214F679A9}" destId="{30F25FC7-4C97-4891-BD4C-70F1637F200B}" srcOrd="0" destOrd="0" parTransId="{4EC7EA4B-2B16-408C-B5F6-F9B48AA98671}" sibTransId="{50A9B1F6-5EA1-488A-BA25-0DD455DD0FC4}"/>
    <dgm:cxn modelId="{B55785BC-1612-4996-BA23-5809ED501063}" srcId="{E910DA5F-EA3C-4647-8326-FD6214F679A9}" destId="{9EFE2A78-F5C4-418A-8643-0E154CB38F34}" srcOrd="3" destOrd="0" parTransId="{1F210E52-D9E2-4C96-B226-A14B106CC5E9}" sibTransId="{5BCFEC96-444E-40B9-8DFD-C7227F92633F}"/>
    <dgm:cxn modelId="{88AB36BE-0DF0-4F19-AC65-2C6A37ED8C52}" type="presOf" srcId="{E910DA5F-EA3C-4647-8326-FD6214F679A9}" destId="{7899287E-1160-4473-9141-05F401FA407F}" srcOrd="0" destOrd="0" presId="urn:microsoft.com/office/officeart/2005/8/layout/default"/>
    <dgm:cxn modelId="{9C3134D1-4654-476C-95D0-8039BEAFAF32}" type="presOf" srcId="{C6A0DC01-ED2B-4332-900F-FA2BED9BCEA5}" destId="{7899287E-1160-4473-9141-05F401FA407F}" srcOrd="0" destOrd="9" presId="urn:microsoft.com/office/officeart/2005/8/layout/default"/>
    <dgm:cxn modelId="{524B6CFD-A2E5-4B2B-BCE3-335BED58CC2A}" type="presOf" srcId="{1A2BD3DA-B14A-4493-83CF-EFBE9E6C1AFB}" destId="{F7BB032A-B473-40ED-B263-ACDE817D8168}" srcOrd="0" destOrd="0" presId="urn:microsoft.com/office/officeart/2005/8/layout/default"/>
    <dgm:cxn modelId="{508AEB3A-3F27-4764-8649-943A87FE8B02}" type="presParOf" srcId="{F7BB032A-B473-40ED-B263-ACDE817D8168}" destId="{7899287E-1160-4473-9141-05F401FA407F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79FB1A-5F8B-4286-ADD1-DD9B38D15BC8}">
      <dsp:nvSpPr>
        <dsp:cNvPr id="0" name=""/>
        <dsp:cNvSpPr/>
      </dsp:nvSpPr>
      <dsp:spPr>
        <a:xfrm rot="5400000">
          <a:off x="4898980" y="1523027"/>
          <a:ext cx="3217509" cy="279923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In the data set, there are several different cases where the  booster did not land successfully. Sometimes a landing was  attempted but failed due to an accident; for example, True  Ocean means the mission outcome was successfully landed  to a specific region of the ocean while False Ocean means  the mission outcome was unsuccessfully landed to a specific  region of the ocean. True RTLS means the mission outcome  was successfully landed to a ground pad False RTLS means  the mission outcome was unsuccessfully landed to a ground  pad.True ASDS means the mission outcome was successfully  landed on a drone ship False ASDS means the mission  outcome was unsuccessfully landed on a drone ship.</a:t>
          </a:r>
        </a:p>
      </dsp:txBody>
      <dsp:txXfrm rot="-5400000">
        <a:off x="5544332" y="1815284"/>
        <a:ext cx="1926805" cy="2214719"/>
      </dsp:txXfrm>
    </dsp:sp>
    <dsp:sp modelId="{2BDF85E8-597A-45BE-AF96-47292E2CD6A2}">
      <dsp:nvSpPr>
        <dsp:cNvPr id="0" name=""/>
        <dsp:cNvSpPr/>
      </dsp:nvSpPr>
      <dsp:spPr>
        <a:xfrm>
          <a:off x="7992294" y="1957390"/>
          <a:ext cx="3590740" cy="193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A19FD-5259-48C0-9B2A-8BE389E820B8}">
      <dsp:nvSpPr>
        <dsp:cNvPr id="0" name=""/>
        <dsp:cNvSpPr/>
      </dsp:nvSpPr>
      <dsp:spPr>
        <a:xfrm rot="5400000">
          <a:off x="1875808" y="1523027"/>
          <a:ext cx="3217509" cy="279923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2521160" y="1815284"/>
        <a:ext cx="1926805" cy="2214719"/>
      </dsp:txXfrm>
    </dsp:sp>
    <dsp:sp modelId="{0FDE2A76-E42C-4BC8-999A-AC1D9FBEA843}">
      <dsp:nvSpPr>
        <dsp:cNvPr id="0" name=""/>
        <dsp:cNvSpPr/>
      </dsp:nvSpPr>
      <dsp:spPr>
        <a:xfrm rot="5400000">
          <a:off x="3381602" y="4254049"/>
          <a:ext cx="3217509" cy="279923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We mainly convert those outcomes into Training Labels with  “1” means the booster successfully landed, “0” means it was  unsuccessful.</a:t>
          </a:r>
        </a:p>
      </dsp:txBody>
      <dsp:txXfrm rot="-5400000">
        <a:off x="4026954" y="4546306"/>
        <a:ext cx="1926805" cy="2214719"/>
      </dsp:txXfrm>
    </dsp:sp>
    <dsp:sp modelId="{BC8546DD-5D89-4496-A6BB-E59E56782D9A}">
      <dsp:nvSpPr>
        <dsp:cNvPr id="0" name=""/>
        <dsp:cNvSpPr/>
      </dsp:nvSpPr>
      <dsp:spPr>
        <a:xfrm>
          <a:off x="0" y="4688413"/>
          <a:ext cx="3474910" cy="193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49E0FA-099E-4EC6-A7E7-01F8D96BE199}">
      <dsp:nvSpPr>
        <dsp:cNvPr id="0" name=""/>
        <dsp:cNvSpPr/>
      </dsp:nvSpPr>
      <dsp:spPr>
        <a:xfrm rot="5400000">
          <a:off x="6404774" y="4254049"/>
          <a:ext cx="3217509" cy="279923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7050126" y="4546306"/>
        <a:ext cx="1926805" cy="22147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99287E-1160-4473-9141-05F401FA407F}">
      <dsp:nvSpPr>
        <dsp:cNvPr id="0" name=""/>
        <dsp:cNvSpPr/>
      </dsp:nvSpPr>
      <dsp:spPr>
        <a:xfrm>
          <a:off x="1705411" y="515"/>
          <a:ext cx="14592696" cy="87556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Performed SQL queries: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Displaying the names of the unique launch sites in the space mission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Displaying 5 records where launch sites begin with the string ‘CCA'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Displaying the total payload mass carried by boosters launched by NASA (CRS)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Displaying average payload mass carried by booster version F9 v1.1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Listing the date when the first successful landing outcome in ground pad was achieved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Listing the names of the boosters which have success in drone ship and have payload mass greater than 4000 but  less than 6000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Listing the total number of successful and failure mission outcomes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Listing the names of the booster versions which have carried the maximum payload mass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Listing the failed landing outcomes in drone ship, their booster versions and launch site names for the months in  year 2015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Ranking the count of landing outcomes (such as Failure (drone ship) or Success (ground pad)) between the date  2010-06-04 and 2017-03-20 in descending order</a:t>
          </a:r>
        </a:p>
      </dsp:txBody>
      <dsp:txXfrm>
        <a:off x="1705411" y="515"/>
        <a:ext cx="14592696" cy="8755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7346" y="1005277"/>
            <a:ext cx="14306729" cy="5277697"/>
          </a:xfrm>
        </p:spPr>
        <p:txBody>
          <a:bodyPr anchor="b">
            <a:normAutofit/>
          </a:bodyPr>
          <a:lstStyle>
            <a:lvl1pPr algn="ctr">
              <a:defRPr sz="7915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7346" y="6408632"/>
            <a:ext cx="14306729" cy="3141486"/>
          </a:xfrm>
        </p:spPr>
        <p:txBody>
          <a:bodyPr anchor="t">
            <a:normAutofit/>
          </a:bodyPr>
          <a:lstStyle>
            <a:lvl1pPr marL="0" indent="0" algn="ctr">
              <a:buNone/>
              <a:defRPr sz="3463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753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07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61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1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69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523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77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03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16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2143" y="7804845"/>
            <a:ext cx="16334581" cy="934593"/>
          </a:xfrm>
        </p:spPr>
        <p:txBody>
          <a:bodyPr anchor="b">
            <a:normAutofit/>
          </a:bodyPr>
          <a:lstStyle>
            <a:lvl1pPr algn="l">
              <a:defRPr sz="395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64298" y="1537122"/>
            <a:ext cx="13564239" cy="521928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2143" y="8739438"/>
            <a:ext cx="16334581" cy="814168"/>
          </a:xfrm>
        </p:spPr>
        <p:txBody>
          <a:bodyPr>
            <a:normAutofit/>
          </a:bodyPr>
          <a:lstStyle>
            <a:lvl1pPr marL="0" indent="0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30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2141" y="1005278"/>
            <a:ext cx="16334580" cy="5152036"/>
          </a:xfrm>
        </p:spPr>
        <p:txBody>
          <a:bodyPr anchor="ctr">
            <a:normAutofit/>
          </a:bodyPr>
          <a:lstStyle>
            <a:lvl1pPr algn="l">
              <a:defRPr sz="5277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2139" y="7162589"/>
            <a:ext cx="16334581" cy="2387529"/>
          </a:xfrm>
        </p:spPr>
        <p:txBody>
          <a:bodyPr anchor="ctr">
            <a:normAutofit/>
          </a:bodyPr>
          <a:lstStyle>
            <a:lvl1pPr marL="0" indent="0" algn="l">
              <a:buNone/>
              <a:defRPr sz="3298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3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379538" y="1297531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3192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211517" y="4523740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3192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4745" y="1005278"/>
            <a:ext cx="15329373" cy="4523738"/>
          </a:xfrm>
        </p:spPr>
        <p:txBody>
          <a:bodyPr anchor="ctr">
            <a:normAutofit/>
          </a:bodyPr>
          <a:lstStyle>
            <a:lvl1pPr algn="l">
              <a:defRPr sz="5277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761695" y="5529016"/>
            <a:ext cx="14575476" cy="628297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2139" y="7162589"/>
            <a:ext cx="16334581" cy="238752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3298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9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2141" y="5456095"/>
            <a:ext cx="16334581" cy="2422160"/>
          </a:xfrm>
        </p:spPr>
        <p:txBody>
          <a:bodyPr anchor="b">
            <a:normAutofit/>
          </a:bodyPr>
          <a:lstStyle>
            <a:lvl1pPr algn="l">
              <a:defRPr sz="5277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2138" y="7878255"/>
            <a:ext cx="16334583" cy="141886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98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81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379538" y="1297531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3192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211517" y="4523740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3192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4745" y="1005278"/>
            <a:ext cx="15329373" cy="4523738"/>
          </a:xfrm>
        </p:spPr>
        <p:txBody>
          <a:bodyPr anchor="ctr">
            <a:normAutofit/>
          </a:bodyPr>
          <a:lstStyle>
            <a:lvl1pPr algn="l">
              <a:defRPr sz="5277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82141" y="6408632"/>
            <a:ext cx="16334581" cy="1466027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958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2139" y="7874659"/>
            <a:ext cx="16334581" cy="1675459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53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2141" y="1005278"/>
            <a:ext cx="16334580" cy="452373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82141" y="5780334"/>
            <a:ext cx="16334581" cy="138225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617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2139" y="7162589"/>
            <a:ext cx="16334581" cy="2387529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302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882142" y="1005276"/>
            <a:ext cx="16334578" cy="31414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12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71677" y="1005275"/>
            <a:ext cx="3645045" cy="8544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2141" y="1005276"/>
            <a:ext cx="12439412" cy="854484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58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382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7348" y="5456095"/>
            <a:ext cx="14324171" cy="2422160"/>
          </a:xfrm>
        </p:spPr>
        <p:txBody>
          <a:bodyPr anchor="b"/>
          <a:lstStyle>
            <a:lvl1pPr algn="r">
              <a:defRPr sz="6596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7345" y="7878255"/>
            <a:ext cx="14324173" cy="1418863"/>
          </a:xfrm>
        </p:spPr>
        <p:txBody>
          <a:bodyPr anchor="t">
            <a:normAutofit/>
          </a:bodyPr>
          <a:lstStyle>
            <a:lvl1pPr marL="0" indent="0" algn="r">
              <a:buNone/>
              <a:defRPr sz="3298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09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2141" y="4398080"/>
            <a:ext cx="8041640" cy="5152039"/>
          </a:xfrm>
        </p:spPr>
        <p:txBody>
          <a:bodyPr>
            <a:normAutofit/>
          </a:bodyPr>
          <a:lstStyle>
            <a:lvl1pPr>
              <a:defRPr sz="2968"/>
            </a:lvl1pPr>
            <a:lvl2pPr>
              <a:defRPr sz="2638"/>
            </a:lvl2pPr>
            <a:lvl3pPr>
              <a:defRPr sz="2309"/>
            </a:lvl3pPr>
            <a:lvl4pPr>
              <a:defRPr sz="1979"/>
            </a:lvl4pPr>
            <a:lvl5pPr>
              <a:defRPr sz="1979"/>
            </a:lvl5pPr>
            <a:lvl6pPr>
              <a:defRPr sz="1979"/>
            </a:lvl6pPr>
            <a:lvl7pPr>
              <a:defRPr sz="1979"/>
            </a:lvl7pPr>
            <a:lvl8pPr>
              <a:defRPr sz="1979"/>
            </a:lvl8pPr>
            <a:lvl9pPr>
              <a:defRPr sz="197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75082" y="4398081"/>
            <a:ext cx="8041640" cy="5152037"/>
          </a:xfrm>
        </p:spPr>
        <p:txBody>
          <a:bodyPr>
            <a:normAutofit/>
          </a:bodyPr>
          <a:lstStyle>
            <a:lvl1pPr>
              <a:defRPr sz="2968"/>
            </a:lvl1pPr>
            <a:lvl2pPr>
              <a:defRPr sz="2638"/>
            </a:lvl2pPr>
            <a:lvl3pPr>
              <a:defRPr sz="2309"/>
            </a:lvl3pPr>
            <a:lvl4pPr>
              <a:defRPr sz="1979"/>
            </a:lvl4pPr>
            <a:lvl5pPr>
              <a:defRPr sz="1979"/>
            </a:lvl5pPr>
            <a:lvl6pPr>
              <a:defRPr sz="1979"/>
            </a:lvl6pPr>
            <a:lvl7pPr>
              <a:defRPr sz="1979"/>
            </a:lvl7pPr>
            <a:lvl8pPr>
              <a:defRPr sz="1979"/>
            </a:lvl8pPr>
            <a:lvl9pPr>
              <a:defRPr sz="197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69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6824" y="4384118"/>
            <a:ext cx="7566956" cy="950299"/>
          </a:xfrm>
        </p:spPr>
        <p:txBody>
          <a:bodyPr anchor="b">
            <a:noAutofit/>
          </a:bodyPr>
          <a:lstStyle>
            <a:lvl1pPr marL="0" indent="0">
              <a:buNone/>
              <a:defRPr sz="4617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2141" y="5348380"/>
            <a:ext cx="8041640" cy="4201737"/>
          </a:xfrm>
        </p:spPr>
        <p:txBody>
          <a:bodyPr anchor="t">
            <a:normAutofit/>
          </a:bodyPr>
          <a:lstStyle>
            <a:lvl1pPr>
              <a:defRPr sz="2968"/>
            </a:lvl1pPr>
            <a:lvl2pPr>
              <a:defRPr sz="2638"/>
            </a:lvl2pPr>
            <a:lvl3pPr>
              <a:defRPr sz="2309"/>
            </a:lvl3pPr>
            <a:lvl4pPr>
              <a:defRPr sz="1979"/>
            </a:lvl4pPr>
            <a:lvl5pPr>
              <a:defRPr sz="1979"/>
            </a:lvl5pPr>
            <a:lvl6pPr>
              <a:defRPr sz="1979"/>
            </a:lvl6pPr>
            <a:lvl7pPr>
              <a:defRPr sz="1979"/>
            </a:lvl7pPr>
            <a:lvl8pPr>
              <a:defRPr sz="1979"/>
            </a:lvl8pPr>
            <a:lvl9pPr>
              <a:defRPr sz="197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624458" y="4398080"/>
            <a:ext cx="7592266" cy="950299"/>
          </a:xfrm>
        </p:spPr>
        <p:txBody>
          <a:bodyPr anchor="b">
            <a:noAutofit/>
          </a:bodyPr>
          <a:lstStyle>
            <a:lvl1pPr marL="0" indent="0">
              <a:buNone/>
              <a:defRPr sz="4617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175083" y="5348380"/>
            <a:ext cx="8041642" cy="4201737"/>
          </a:xfrm>
        </p:spPr>
        <p:txBody>
          <a:bodyPr anchor="t">
            <a:normAutofit/>
          </a:bodyPr>
          <a:lstStyle>
            <a:lvl1pPr>
              <a:defRPr sz="2968"/>
            </a:lvl1pPr>
            <a:lvl2pPr>
              <a:defRPr sz="2638"/>
            </a:lvl2pPr>
            <a:lvl3pPr>
              <a:defRPr sz="2309"/>
            </a:lvl3pPr>
            <a:lvl4pPr>
              <a:defRPr sz="1979"/>
            </a:lvl4pPr>
            <a:lvl5pPr>
              <a:defRPr sz="1979"/>
            </a:lvl5pPr>
            <a:lvl6pPr>
              <a:defRPr sz="1979"/>
            </a:lvl6pPr>
            <a:lvl7pPr>
              <a:defRPr sz="1979"/>
            </a:lvl7pPr>
            <a:lvl8pPr>
              <a:defRPr sz="1979"/>
            </a:lvl8pPr>
            <a:lvl9pPr>
              <a:defRPr sz="197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70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36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84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2140" y="2638848"/>
            <a:ext cx="5852353" cy="2261870"/>
          </a:xfrm>
        </p:spPr>
        <p:txBody>
          <a:bodyPr anchor="b">
            <a:normAutofit/>
          </a:bodyPr>
          <a:lstStyle>
            <a:lvl1pPr algn="l">
              <a:defRPr sz="395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5974" y="1005277"/>
            <a:ext cx="9800750" cy="8544842"/>
          </a:xfrm>
        </p:spPr>
        <p:txBody>
          <a:bodyPr anchor="ctr">
            <a:normAutofit/>
          </a:bodyPr>
          <a:lstStyle>
            <a:lvl1pPr>
              <a:defRPr sz="3298"/>
            </a:lvl1pPr>
            <a:lvl2pPr>
              <a:defRPr sz="2968"/>
            </a:lvl2pPr>
            <a:lvl3pPr>
              <a:defRPr sz="2638"/>
            </a:lvl3pPr>
            <a:lvl4pPr>
              <a:defRPr sz="2309"/>
            </a:lvl4pPr>
            <a:lvl5pPr>
              <a:defRPr sz="2309"/>
            </a:lvl5pPr>
            <a:lvl6pPr>
              <a:defRPr sz="2309"/>
            </a:lvl6pPr>
            <a:lvl7pPr>
              <a:defRPr sz="2309"/>
            </a:lvl7pPr>
            <a:lvl8pPr>
              <a:defRPr sz="2309"/>
            </a:lvl8pPr>
            <a:lvl9pPr>
              <a:defRPr sz="230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2140" y="4900718"/>
            <a:ext cx="5852353" cy="3015827"/>
          </a:xfrm>
        </p:spPr>
        <p:txBody>
          <a:bodyPr>
            <a:normAutofit/>
          </a:bodyPr>
          <a:lstStyle>
            <a:lvl1pPr marL="0" indent="0">
              <a:buNone/>
              <a:defRPr sz="2638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2140" y="2638848"/>
            <a:ext cx="8795545" cy="2261870"/>
          </a:xfrm>
        </p:spPr>
        <p:txBody>
          <a:bodyPr anchor="b">
            <a:normAutofit/>
          </a:bodyPr>
          <a:lstStyle>
            <a:lvl1pPr algn="l">
              <a:defRPr sz="4617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57917" y="-30158"/>
            <a:ext cx="5402975" cy="11384746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2140" y="4900718"/>
            <a:ext cx="8795545" cy="3015827"/>
          </a:xfrm>
        </p:spPr>
        <p:txBody>
          <a:bodyPr>
            <a:normAutofit/>
          </a:bodyPr>
          <a:lstStyle>
            <a:lvl1pPr marL="0" indent="0">
              <a:buNone/>
              <a:defRPr sz="2968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52034" y="9701957"/>
            <a:ext cx="1507808" cy="602118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82141" y="9701957"/>
            <a:ext cx="8418592" cy="60211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7714120" y="9701957"/>
            <a:ext cx="531900" cy="602118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30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2142" y="1005276"/>
            <a:ext cx="16334578" cy="3141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2142" y="4398080"/>
            <a:ext cx="16334578" cy="5152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72854" y="9701957"/>
            <a:ext cx="2638663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2141" y="9701957"/>
            <a:ext cx="12439412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4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337169" y="9701957"/>
            <a:ext cx="908851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497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753923" rtl="0" eaLnBrk="1" latinLnBrk="0" hangingPunct="1">
        <a:spcBef>
          <a:spcPct val="0"/>
        </a:spcBef>
        <a:buNone/>
        <a:defRPr sz="5277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71202" indent="-471202" algn="l" defTabSz="753923" rtl="0" eaLnBrk="1" latinLnBrk="0" hangingPunct="1">
        <a:spcBef>
          <a:spcPct val="20000"/>
        </a:spcBef>
        <a:spcAft>
          <a:spcPts val="989"/>
        </a:spcAft>
        <a:buClr>
          <a:schemeClr val="tx1"/>
        </a:buClr>
        <a:buSzPct val="100000"/>
        <a:buFont typeface="Arial"/>
        <a:buChar char="•"/>
        <a:defRPr sz="3298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1225125" indent="-471202" algn="l" defTabSz="753923" rtl="0" eaLnBrk="1" latinLnBrk="0" hangingPunct="1">
        <a:spcBef>
          <a:spcPct val="20000"/>
        </a:spcBef>
        <a:spcAft>
          <a:spcPts val="989"/>
        </a:spcAft>
        <a:buClr>
          <a:schemeClr val="tx1"/>
        </a:buClr>
        <a:buSzPct val="100000"/>
        <a:buFont typeface="Arial"/>
        <a:buChar char="•"/>
        <a:defRPr sz="2968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979047" indent="-471202" algn="l" defTabSz="753923" rtl="0" eaLnBrk="1" latinLnBrk="0" hangingPunct="1">
        <a:spcBef>
          <a:spcPct val="20000"/>
        </a:spcBef>
        <a:spcAft>
          <a:spcPts val="989"/>
        </a:spcAft>
        <a:buClr>
          <a:schemeClr val="tx1"/>
        </a:buClr>
        <a:buSzPct val="100000"/>
        <a:buFont typeface="Arial"/>
        <a:buChar char="•"/>
        <a:defRPr sz="2638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2544489" indent="-282721" algn="l" defTabSz="753923" rtl="0" eaLnBrk="1" latinLnBrk="0" hangingPunct="1">
        <a:spcBef>
          <a:spcPct val="20000"/>
        </a:spcBef>
        <a:spcAft>
          <a:spcPts val="989"/>
        </a:spcAft>
        <a:buClr>
          <a:schemeClr val="tx1"/>
        </a:buClr>
        <a:buSzPct val="100000"/>
        <a:buFont typeface="Arial"/>
        <a:buChar char="•"/>
        <a:defRPr sz="2309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3298412" indent="-282721" algn="l" defTabSz="753923" rtl="0" eaLnBrk="1" latinLnBrk="0" hangingPunct="1">
        <a:spcBef>
          <a:spcPct val="20000"/>
        </a:spcBef>
        <a:spcAft>
          <a:spcPts val="989"/>
        </a:spcAft>
        <a:buClr>
          <a:schemeClr val="tx1"/>
        </a:buClr>
        <a:buSzPct val="100000"/>
        <a:buFont typeface="Arial"/>
        <a:buChar char="•"/>
        <a:defRPr sz="2309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4146575" indent="-376961" algn="l" defTabSz="753923" rtl="0" eaLnBrk="1" latinLnBrk="0" hangingPunct="1">
        <a:spcBef>
          <a:spcPct val="20000"/>
        </a:spcBef>
        <a:spcAft>
          <a:spcPts val="989"/>
        </a:spcAft>
        <a:buClr>
          <a:schemeClr val="tx1"/>
        </a:buClr>
        <a:buSzPct val="100000"/>
        <a:buFont typeface="Arial"/>
        <a:buChar char="•"/>
        <a:defRPr sz="1979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4900498" indent="-376961" algn="l" defTabSz="753923" rtl="0" eaLnBrk="1" latinLnBrk="0" hangingPunct="1">
        <a:spcBef>
          <a:spcPct val="20000"/>
        </a:spcBef>
        <a:spcAft>
          <a:spcPts val="989"/>
        </a:spcAft>
        <a:buClr>
          <a:schemeClr val="tx1"/>
        </a:buClr>
        <a:buSzPct val="100000"/>
        <a:buFont typeface="Arial"/>
        <a:buChar char="•"/>
        <a:defRPr sz="1979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5654421" indent="-376961" algn="l" defTabSz="753923" rtl="0" eaLnBrk="1" latinLnBrk="0" hangingPunct="1">
        <a:spcBef>
          <a:spcPct val="20000"/>
        </a:spcBef>
        <a:spcAft>
          <a:spcPts val="989"/>
        </a:spcAft>
        <a:buClr>
          <a:schemeClr val="tx1"/>
        </a:buClr>
        <a:buSzPct val="100000"/>
        <a:buFont typeface="Arial"/>
        <a:buChar char="•"/>
        <a:defRPr sz="1979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6408344" indent="-376961" algn="l" defTabSz="753923" rtl="0" eaLnBrk="1" latinLnBrk="0" hangingPunct="1">
        <a:spcBef>
          <a:spcPct val="20000"/>
        </a:spcBef>
        <a:spcAft>
          <a:spcPts val="989"/>
        </a:spcAft>
        <a:buClr>
          <a:schemeClr val="tx1"/>
        </a:buClr>
        <a:buSzPct val="100000"/>
        <a:buFont typeface="Arial"/>
        <a:buChar char="•"/>
        <a:defRPr sz="1979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82144" y="1005275"/>
            <a:ext cx="9957676" cy="3141486"/>
          </a:xfrm>
          <a:prstGeom prst="rect">
            <a:avLst/>
          </a:prstGeom>
        </p:spPr>
        <p:txBody>
          <a:bodyPr vert="horz" lIns="0" tIns="13970" rIns="0" bIns="0" rtlCol="0">
            <a:normAutofit/>
          </a:bodyPr>
          <a:lstStyle/>
          <a:p>
            <a:pPr marL="12700">
              <a:spcBef>
                <a:spcPts val="110"/>
              </a:spcBef>
            </a:pPr>
            <a:r>
              <a:rPr lang="en-US" spc="140"/>
              <a:t>Summary</a:t>
            </a:r>
            <a:r>
              <a:rPr lang="en-US" spc="-114"/>
              <a:t> </a:t>
            </a:r>
            <a:r>
              <a:rPr lang="en-US" spc="220"/>
              <a:t>of</a:t>
            </a:r>
            <a:r>
              <a:rPr lang="en-US" spc="-114"/>
              <a:t> </a:t>
            </a:r>
            <a:r>
              <a:rPr lang="en-US" spc="170"/>
              <a:t>methodologies</a:t>
            </a:r>
            <a:endParaRPr lang="en-US"/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1882144" y="4398078"/>
            <a:ext cx="9763263" cy="5563777"/>
          </a:xfrm>
          <a:prstGeom prst="rect">
            <a:avLst/>
          </a:prstGeom>
        </p:spPr>
        <p:txBody>
          <a:bodyPr vert="horz" lIns="0" tIns="224790" rIns="0" bIns="0" rtlCol="0">
            <a:normAutofit/>
          </a:bodyPr>
          <a:lstStyle/>
          <a:p>
            <a:pPr marL="1074420" indent="-308610">
              <a:lnSpc>
                <a:spcPct val="90000"/>
              </a:lnSpc>
              <a:spcBef>
                <a:spcPts val="1770"/>
              </a:spcBef>
              <a:buChar char="-"/>
              <a:tabLst>
                <a:tab pos="1074420" algn="l"/>
                <a:tab pos="1075055" algn="l"/>
              </a:tabLst>
            </a:pPr>
            <a:r>
              <a:rPr lang="en-US" sz="1100" spc="20"/>
              <a:t>Data</a:t>
            </a:r>
            <a:r>
              <a:rPr lang="en-US" sz="1100" spc="-95"/>
              <a:t> </a:t>
            </a:r>
            <a:r>
              <a:rPr lang="en-US" sz="1100" spc="130"/>
              <a:t>collection</a:t>
            </a:r>
          </a:p>
          <a:p>
            <a:pPr marL="1074420" indent="-308610">
              <a:lnSpc>
                <a:spcPct val="9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lang="en-US" sz="1100" spc="20"/>
              <a:t>Data</a:t>
            </a:r>
            <a:r>
              <a:rPr lang="en-US" sz="1100" spc="-85"/>
              <a:t> </a:t>
            </a:r>
            <a:r>
              <a:rPr lang="en-US" sz="1100" spc="120"/>
              <a:t>wrangling</a:t>
            </a:r>
          </a:p>
          <a:p>
            <a:pPr marL="1074420" indent="-308610">
              <a:lnSpc>
                <a:spcPct val="9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lang="en-US" sz="1100" spc="80"/>
              <a:t>Exploratory</a:t>
            </a:r>
            <a:r>
              <a:rPr lang="en-US" sz="1100" spc="-5"/>
              <a:t> </a:t>
            </a:r>
            <a:r>
              <a:rPr lang="en-US" sz="1100" spc="20"/>
              <a:t>Data</a:t>
            </a:r>
            <a:r>
              <a:rPr lang="en-US" sz="1100" spc="-5"/>
              <a:t> </a:t>
            </a:r>
            <a:r>
              <a:rPr lang="en-US" sz="1100" spc="30"/>
              <a:t>Analysis</a:t>
            </a:r>
            <a:r>
              <a:rPr lang="en-US" sz="1100" spc="-5"/>
              <a:t> </a:t>
            </a:r>
            <a:r>
              <a:rPr lang="en-US" sz="1100" spc="155"/>
              <a:t>with</a:t>
            </a:r>
            <a:r>
              <a:rPr lang="en-US" sz="1100" spc="-5"/>
              <a:t> </a:t>
            </a:r>
            <a:r>
              <a:rPr lang="en-US" sz="1100" spc="20"/>
              <a:t>Data</a:t>
            </a:r>
            <a:r>
              <a:rPr lang="en-US" sz="1100" spc="-5"/>
              <a:t> </a:t>
            </a:r>
            <a:r>
              <a:rPr lang="en-US" sz="1100" spc="50"/>
              <a:t>Visualization</a:t>
            </a:r>
          </a:p>
          <a:p>
            <a:pPr marL="1074420" indent="-308610">
              <a:lnSpc>
                <a:spcPct val="9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lang="en-US" sz="1100" spc="80"/>
              <a:t>Exploratory</a:t>
            </a:r>
            <a:r>
              <a:rPr lang="en-US" sz="1100" spc="-15"/>
              <a:t> </a:t>
            </a:r>
            <a:r>
              <a:rPr lang="en-US" sz="1100" spc="20"/>
              <a:t>Data</a:t>
            </a:r>
            <a:r>
              <a:rPr lang="en-US" sz="1100" spc="-10"/>
              <a:t> </a:t>
            </a:r>
            <a:r>
              <a:rPr lang="en-US" sz="1100" spc="30"/>
              <a:t>Analysis</a:t>
            </a:r>
            <a:r>
              <a:rPr lang="en-US" sz="1100" spc="-15"/>
              <a:t> </a:t>
            </a:r>
            <a:r>
              <a:rPr lang="en-US" sz="1100" spc="155"/>
              <a:t>with</a:t>
            </a:r>
            <a:r>
              <a:rPr lang="en-US" sz="1100" spc="-10"/>
              <a:t> </a:t>
            </a:r>
            <a:r>
              <a:rPr lang="en-US" sz="1100" spc="-25"/>
              <a:t>SQL</a:t>
            </a:r>
          </a:p>
          <a:p>
            <a:pPr marL="1074420" indent="-308610">
              <a:lnSpc>
                <a:spcPct val="9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lang="en-US" sz="1100" spc="95"/>
              <a:t>Building</a:t>
            </a:r>
            <a:r>
              <a:rPr lang="en-US" sz="1100" spc="-10"/>
              <a:t> </a:t>
            </a:r>
            <a:r>
              <a:rPr lang="en-US" sz="1100" spc="40"/>
              <a:t>an</a:t>
            </a:r>
            <a:r>
              <a:rPr lang="en-US" sz="1100" spc="-5"/>
              <a:t> </a:t>
            </a:r>
            <a:r>
              <a:rPr lang="en-US" sz="1100" spc="100"/>
              <a:t>interactive</a:t>
            </a:r>
            <a:r>
              <a:rPr lang="en-US" sz="1100" spc="-5"/>
              <a:t> </a:t>
            </a:r>
            <a:r>
              <a:rPr lang="en-US" sz="1100" spc="125"/>
              <a:t>map</a:t>
            </a:r>
            <a:r>
              <a:rPr lang="en-US" sz="1100" spc="-5"/>
              <a:t> </a:t>
            </a:r>
            <a:r>
              <a:rPr lang="en-US" sz="1100" spc="155"/>
              <a:t>with</a:t>
            </a:r>
            <a:r>
              <a:rPr lang="en-US" sz="1100" spc="-5"/>
              <a:t> </a:t>
            </a:r>
            <a:r>
              <a:rPr lang="en-US" sz="1100" spc="60"/>
              <a:t>Folium</a:t>
            </a:r>
          </a:p>
          <a:p>
            <a:pPr marL="1074420" indent="-308610">
              <a:lnSpc>
                <a:spcPct val="9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lang="en-US" sz="1100" spc="95"/>
              <a:t>Building</a:t>
            </a:r>
            <a:r>
              <a:rPr lang="en-US" sz="1100" spc="-10"/>
              <a:t> </a:t>
            </a:r>
            <a:r>
              <a:rPr lang="en-US" sz="1100" spc="-40"/>
              <a:t>a</a:t>
            </a:r>
            <a:r>
              <a:rPr lang="en-US" sz="1100" spc="-10"/>
              <a:t> </a:t>
            </a:r>
            <a:r>
              <a:rPr lang="en-US" sz="1100" spc="60"/>
              <a:t>Dashboard</a:t>
            </a:r>
            <a:r>
              <a:rPr lang="en-US" sz="1100" spc="-10"/>
              <a:t> </a:t>
            </a:r>
            <a:r>
              <a:rPr lang="en-US" sz="1100" spc="155"/>
              <a:t>with</a:t>
            </a:r>
            <a:r>
              <a:rPr lang="en-US" sz="1100" spc="-10"/>
              <a:t> </a:t>
            </a:r>
            <a:r>
              <a:rPr lang="en-US" sz="1100" spc="60"/>
              <a:t>Plotly</a:t>
            </a:r>
            <a:r>
              <a:rPr lang="en-US" sz="1100" spc="-10"/>
              <a:t> Dash</a:t>
            </a:r>
          </a:p>
          <a:p>
            <a:pPr marL="1074420" indent="-308610">
              <a:lnSpc>
                <a:spcPct val="9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lang="en-US" sz="1100" spc="75"/>
              <a:t>Predictive</a:t>
            </a:r>
            <a:r>
              <a:rPr lang="en-US" sz="1100"/>
              <a:t> </a:t>
            </a:r>
            <a:r>
              <a:rPr lang="en-US" sz="1100" spc="20"/>
              <a:t>analysis</a:t>
            </a:r>
            <a:r>
              <a:rPr lang="en-US" sz="1100"/>
              <a:t> </a:t>
            </a:r>
            <a:r>
              <a:rPr lang="en-US" sz="1100" spc="45"/>
              <a:t>(Classi</a:t>
            </a:r>
            <a:r>
              <a:rPr lang="en-US" sz="1100" spc="45">
                <a:latin typeface="Times New Roman"/>
                <a:cs typeface="Times New Roman"/>
              </a:rPr>
              <a:t>f</a:t>
            </a:r>
            <a:r>
              <a:rPr lang="en-US" sz="1100" spc="45"/>
              <a:t>ication)</a:t>
            </a:r>
          </a:p>
          <a:p>
            <a:pPr>
              <a:lnSpc>
                <a:spcPct val="90000"/>
              </a:lnSpc>
              <a:spcBef>
                <a:spcPts val="40"/>
              </a:spcBef>
              <a:buClr>
                <a:srgbClr val="FFFFFF"/>
              </a:buClr>
              <a:buFont typeface="Microsoft Sans Serif"/>
              <a:buChar char="-"/>
            </a:pPr>
            <a:endParaRPr lang="en-US" sz="1100"/>
          </a:p>
          <a:p>
            <a:pPr marL="12700">
              <a:lnSpc>
                <a:spcPct val="90000"/>
              </a:lnSpc>
            </a:pPr>
            <a:r>
              <a:rPr lang="en-US" sz="1100" spc="140"/>
              <a:t>Summary</a:t>
            </a:r>
            <a:r>
              <a:rPr lang="en-US" sz="1100" spc="-95"/>
              <a:t> </a:t>
            </a:r>
            <a:r>
              <a:rPr lang="en-US" sz="1100" spc="220"/>
              <a:t>of</a:t>
            </a:r>
            <a:r>
              <a:rPr lang="en-US" sz="1100" spc="-90"/>
              <a:t> </a:t>
            </a:r>
            <a:r>
              <a:rPr lang="en-US" sz="1100" spc="90"/>
              <a:t>all</a:t>
            </a:r>
            <a:r>
              <a:rPr lang="en-US" sz="1100" spc="-90"/>
              <a:t> </a:t>
            </a:r>
            <a:r>
              <a:rPr lang="en-US" sz="1100" spc="114"/>
              <a:t>results</a:t>
            </a:r>
            <a:endParaRPr lang="en-US" sz="1100"/>
          </a:p>
          <a:p>
            <a:pPr marL="1074420" indent="-308610">
              <a:lnSpc>
                <a:spcPct val="90000"/>
              </a:lnSpc>
              <a:spcBef>
                <a:spcPts val="1685"/>
              </a:spcBef>
              <a:buChar char="-"/>
              <a:tabLst>
                <a:tab pos="1074420" algn="l"/>
                <a:tab pos="1075055" algn="l"/>
              </a:tabLst>
            </a:pPr>
            <a:r>
              <a:rPr lang="en-US" sz="1100" spc="80"/>
              <a:t>Exploratory</a:t>
            </a:r>
            <a:r>
              <a:rPr lang="en-US" sz="1100" spc="-15"/>
              <a:t> </a:t>
            </a:r>
            <a:r>
              <a:rPr lang="en-US" sz="1100" spc="20"/>
              <a:t>Data</a:t>
            </a:r>
            <a:r>
              <a:rPr lang="en-US" sz="1100" spc="-15"/>
              <a:t> </a:t>
            </a:r>
            <a:r>
              <a:rPr lang="en-US" sz="1100" spc="30"/>
              <a:t>Analysis</a:t>
            </a:r>
            <a:r>
              <a:rPr lang="en-US" sz="1100" spc="-10"/>
              <a:t> </a:t>
            </a:r>
            <a:r>
              <a:rPr lang="en-US" sz="1100" spc="60"/>
              <a:t>results</a:t>
            </a:r>
          </a:p>
          <a:p>
            <a:pPr marL="1074420" indent="-308610">
              <a:lnSpc>
                <a:spcPct val="9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lang="en-US" sz="1100" spc="90"/>
              <a:t>Interactive</a:t>
            </a:r>
            <a:r>
              <a:rPr lang="en-US" sz="1100"/>
              <a:t> </a:t>
            </a:r>
            <a:r>
              <a:rPr lang="en-US" sz="1100" spc="75"/>
              <a:t>analytics</a:t>
            </a:r>
            <a:r>
              <a:rPr lang="en-US" sz="1100"/>
              <a:t> </a:t>
            </a:r>
            <a:r>
              <a:rPr lang="en-US" sz="1100" spc="150"/>
              <a:t>demo</a:t>
            </a:r>
            <a:r>
              <a:rPr lang="en-US" sz="1100" spc="5"/>
              <a:t> </a:t>
            </a:r>
            <a:r>
              <a:rPr lang="en-US" sz="1100" spc="100"/>
              <a:t>in</a:t>
            </a:r>
            <a:r>
              <a:rPr lang="en-US" sz="1100"/>
              <a:t> </a:t>
            </a:r>
            <a:r>
              <a:rPr lang="en-US" sz="1100" spc="70"/>
              <a:t>screenshots</a:t>
            </a:r>
          </a:p>
          <a:p>
            <a:pPr marL="1074420" indent="-308610">
              <a:lnSpc>
                <a:spcPct val="9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lang="en-US" sz="1100" spc="75"/>
              <a:t>Predictive</a:t>
            </a:r>
            <a:r>
              <a:rPr lang="en-US" sz="1100" spc="-15"/>
              <a:t> </a:t>
            </a:r>
            <a:r>
              <a:rPr lang="en-US" sz="1100" spc="20"/>
              <a:t>analysis</a:t>
            </a:r>
            <a:r>
              <a:rPr lang="en-US" sz="1100" spc="-15"/>
              <a:t> </a:t>
            </a:r>
            <a:r>
              <a:rPr lang="en-US" sz="1100" spc="60"/>
              <a:t>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CAC0E2-A334-4A65-B7FA-9BDDAD042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24333" y="0"/>
            <a:ext cx="7679767" cy="11309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ject 5" descr="A yellow arrow in a blue target&#10;&#10;Description automatically generated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40254" y="799195"/>
            <a:ext cx="4591596" cy="4591596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23471" y="5918559"/>
            <a:ext cx="5825163" cy="5970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97" y="1055884"/>
            <a:ext cx="5384632" cy="750259"/>
          </a:xfrm>
          <a:prstGeom prst="rect">
            <a:avLst/>
          </a:prstGeom>
        </p:spPr>
      </p:pic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BEEA6CF5-767D-DA93-E996-BBC51AF201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7453780"/>
              </p:ext>
            </p:extLst>
          </p:nvPr>
        </p:nvGraphicFramePr>
        <p:xfrm>
          <a:off x="970068" y="2032369"/>
          <a:ext cx="18003520" cy="8756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417" y="1055883"/>
            <a:ext cx="14286601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31393"/>
            <a:ext cx="546481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95" dirty="0"/>
              <a:t>Markers</a:t>
            </a:r>
            <a:r>
              <a:rPr sz="3300" spc="-110" dirty="0"/>
              <a:t> </a:t>
            </a:r>
            <a:r>
              <a:rPr sz="3300" spc="225" dirty="0"/>
              <a:t>of</a:t>
            </a:r>
            <a:r>
              <a:rPr sz="3300" spc="-105" dirty="0"/>
              <a:t> </a:t>
            </a:r>
            <a:r>
              <a:rPr sz="3300" spc="90" dirty="0"/>
              <a:t>all</a:t>
            </a:r>
            <a:r>
              <a:rPr sz="3300" spc="-110" dirty="0"/>
              <a:t> </a:t>
            </a:r>
            <a:r>
              <a:rPr sz="3300" spc="114" dirty="0"/>
              <a:t>Launch</a:t>
            </a:r>
            <a:r>
              <a:rPr sz="3300" spc="-105" dirty="0"/>
              <a:t> </a:t>
            </a:r>
            <a:r>
              <a:rPr sz="3300" spc="75" dirty="0"/>
              <a:t>Sites: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1308125" y="2920850"/>
            <a:ext cx="17264380" cy="7496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>
              <a:lnSpc>
                <a:spcPct val="111400"/>
              </a:lnSpc>
              <a:spcBef>
                <a:spcPts val="90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Circle,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Popup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Johnson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Center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start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location.</a:t>
            </a:r>
            <a:endParaRPr sz="2900" dirty="0">
              <a:latin typeface="Microsoft Sans Serif"/>
              <a:cs typeface="Microsoft Sans Serif"/>
            </a:endParaRPr>
          </a:p>
          <a:p>
            <a:pPr marL="766445" marR="7556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Circle,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Popup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 </a:t>
            </a:r>
            <a:r>
              <a:rPr sz="2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geographical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locations and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coasts.</a:t>
            </a:r>
            <a:endParaRPr sz="29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35"/>
              </a:spcBef>
            </a:pPr>
            <a:r>
              <a:rPr sz="33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Coloured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Markers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225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outcomes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95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each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Site:</a:t>
            </a:r>
            <a:endParaRPr sz="3300" dirty="0">
              <a:latin typeface="Microsoft Sans Serif"/>
              <a:cs typeface="Microsoft Sans Serif"/>
            </a:endParaRPr>
          </a:p>
          <a:p>
            <a:pPr marL="766445" marR="5080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(Green)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(Red)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Cluster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relatively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29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40"/>
              </a:spcBef>
            </a:pPr>
            <a:r>
              <a:rPr sz="33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Distances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between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-1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Site</a:t>
            </a:r>
            <a:r>
              <a:rPr sz="33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its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proximities:</a:t>
            </a:r>
            <a:endParaRPr sz="3300" dirty="0">
              <a:latin typeface="Microsoft Sans Serif"/>
              <a:cs typeface="Microsoft Sans Serif"/>
            </a:endParaRPr>
          </a:p>
          <a:p>
            <a:pPr marL="766445" marR="146621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(as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example)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proximities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Closest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City.</a:t>
            </a:r>
            <a:endParaRPr sz="29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057" y="1055883"/>
            <a:ext cx="13653323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74394"/>
            <a:ext cx="6077585" cy="561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500" spc="135" dirty="0"/>
              <a:t>Launch</a:t>
            </a:r>
            <a:r>
              <a:rPr sz="3500" spc="-114" dirty="0"/>
              <a:t> </a:t>
            </a:r>
            <a:r>
              <a:rPr sz="3500" spc="95" dirty="0"/>
              <a:t>Sites</a:t>
            </a:r>
            <a:r>
              <a:rPr sz="3500" spc="-110" dirty="0"/>
              <a:t> </a:t>
            </a:r>
            <a:r>
              <a:rPr sz="3500" spc="200" dirty="0"/>
              <a:t>Dropdown</a:t>
            </a:r>
            <a:r>
              <a:rPr sz="3500" spc="-110" dirty="0"/>
              <a:t> </a:t>
            </a:r>
            <a:r>
              <a:rPr sz="3500" spc="105" dirty="0"/>
              <a:t>List:</a:t>
            </a:r>
            <a:endParaRPr sz="3500"/>
          </a:p>
        </p:txBody>
      </p:sp>
      <p:sp>
        <p:nvSpPr>
          <p:cNvPr id="4" name="object 4"/>
          <p:cNvSpPr txBox="1"/>
          <p:nvPr/>
        </p:nvSpPr>
        <p:spPr>
          <a:xfrm>
            <a:off x="1308125" y="3057514"/>
            <a:ext cx="17306925" cy="74101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8125">
              <a:lnSpc>
                <a:spcPct val="100000"/>
              </a:lnSpc>
              <a:spcBef>
                <a:spcPts val="125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dropdown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enable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selection.</a:t>
            </a:r>
            <a:endParaRPr sz="31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20"/>
              </a:spcBef>
            </a:pPr>
            <a:r>
              <a:rPr sz="3500" spc="15" dirty="0">
                <a:solidFill>
                  <a:srgbClr val="D5D5D5"/>
                </a:solidFill>
                <a:latin typeface="Microsoft Sans Serif"/>
                <a:cs typeface="Microsoft Sans Serif"/>
              </a:rPr>
              <a:t>Pie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Chart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showing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(All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Sites/Certain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Site):</a:t>
            </a:r>
            <a:endParaRPr sz="3500" dirty="0">
              <a:latin typeface="Microsoft Sans Serif"/>
              <a:cs typeface="Microsoft Sans Serif"/>
            </a:endParaRPr>
          </a:p>
          <a:p>
            <a:pPr marL="766445" marR="1111250">
              <a:lnSpc>
                <a:spcPct val="110800"/>
              </a:lnSpc>
              <a:spcBef>
                <a:spcPts val="1575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pie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100" spc="-8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3100" spc="11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ic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selected.</a:t>
            </a:r>
            <a:endParaRPr sz="31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Slider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5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65" dirty="0">
                <a:solidFill>
                  <a:srgbClr val="D5D5D5"/>
                </a:solidFill>
                <a:latin typeface="Microsoft Sans Serif"/>
                <a:cs typeface="Microsoft Sans Serif"/>
              </a:rPr>
              <a:t>Range:</a:t>
            </a:r>
            <a:endParaRPr sz="3500" dirty="0">
              <a:latin typeface="Microsoft Sans Serif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range.</a:t>
            </a:r>
            <a:endParaRPr sz="31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Scatter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Chart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5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vs.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0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di</a:t>
            </a:r>
            <a:r>
              <a:rPr sz="3500" spc="125" dirty="0">
                <a:solidFill>
                  <a:srgbClr val="D5D5D5"/>
                </a:solidFill>
                <a:latin typeface="Verdana"/>
                <a:cs typeface="Verdana"/>
              </a:rPr>
              <a:t>ff</a:t>
            </a:r>
            <a:r>
              <a:rPr sz="350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erent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Booster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Microsoft Sans Serif"/>
                <a:cs typeface="Microsoft Sans Serif"/>
              </a:rPr>
              <a:t>Versions:</a:t>
            </a:r>
            <a:endParaRPr sz="3500" dirty="0">
              <a:latin typeface="Microsoft Sans Serif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correlation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31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42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5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7321" y="1041810"/>
            <a:ext cx="13445748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100" dirty="0">
                <a:latin typeface="Microsoft Sans Serif"/>
                <a:cs typeface="Microsoft Sans Serif"/>
              </a:rPr>
              <a:t>NumPy 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array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“Class”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in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Standardizing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StandardScaler,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then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Verdana"/>
                <a:cs typeface="Verdana"/>
              </a:rPr>
              <a:t>f</a:t>
            </a:r>
            <a:r>
              <a:rPr sz="2600" spc="160" dirty="0">
                <a:latin typeface="Microsoft Sans Serif"/>
                <a:cs typeface="Microsoft Sans Serif"/>
              </a:rPr>
              <a:t>itting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transforming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85" dirty="0">
                <a:latin typeface="Microsoft Sans Serif"/>
                <a:cs typeface="Microsoft Sans Serif"/>
              </a:rPr>
              <a:t>it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5" dirty="0">
                <a:latin typeface="Microsoft Sans Serif"/>
                <a:cs typeface="Microsoft Sans Serif"/>
              </a:rPr>
              <a:t>Splitting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training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55" dirty="0">
                <a:latin typeface="Microsoft Sans Serif"/>
                <a:cs typeface="Microsoft Sans Serif"/>
              </a:rPr>
              <a:t>testing </a:t>
            </a:r>
            <a:r>
              <a:rPr sz="2600" spc="160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sets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train_test_split </a:t>
            </a:r>
            <a:r>
              <a:rPr sz="2600" spc="85" dirty="0">
                <a:latin typeface="Microsoft Sans Serif"/>
                <a:cs typeface="Microsoft Sans Serif"/>
              </a:rPr>
              <a:t> </a:t>
            </a:r>
            <a:r>
              <a:rPr sz="2600" spc="180" dirty="0">
                <a:latin typeface="Microsoft Sans Serif"/>
                <a:cs typeface="Microsoft Sans Serif"/>
              </a:rPr>
              <a:t>function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GridSearchCV</a:t>
            </a:r>
            <a:r>
              <a:rPr sz="2600" spc="-114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object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with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c</a:t>
            </a:r>
            <a:r>
              <a:rPr sz="2600" spc="165" dirty="0">
                <a:latin typeface="Microsoft Sans Serif"/>
                <a:cs typeface="Microsoft Sans Serif"/>
              </a:rPr>
              <a:t>v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-165" dirty="0">
                <a:latin typeface="Microsoft Sans Serif"/>
                <a:cs typeface="Microsoft Sans Serif"/>
              </a:rPr>
              <a:t>=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30" dirty="0">
                <a:latin typeface="Microsoft Sans Serif"/>
                <a:cs typeface="Microsoft Sans Serif"/>
              </a:rPr>
              <a:t>10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Verdana"/>
                <a:cs typeface="Verdana"/>
              </a:rPr>
              <a:t>f</a:t>
            </a:r>
            <a:r>
              <a:rPr sz="2600" spc="140" dirty="0">
                <a:latin typeface="Microsoft Sans Serif"/>
                <a:cs typeface="Microsoft Sans Serif"/>
              </a:rPr>
              <a:t>ind 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best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parameters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2" y="103848"/>
                </a:lnTo>
                <a:lnTo>
                  <a:pt x="72395" y="140059"/>
                </a:lnTo>
                <a:lnTo>
                  <a:pt x="46493" y="180613"/>
                </a:lnTo>
                <a:lnTo>
                  <a:pt x="26556" y="224968"/>
                </a:lnTo>
                <a:lnTo>
                  <a:pt x="7781" y="300728"/>
                </a:lnTo>
                <a:lnTo>
                  <a:pt x="3211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1" y="2892730"/>
                </a:lnTo>
                <a:lnTo>
                  <a:pt x="7781" y="2940820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9"/>
                </a:lnTo>
                <a:lnTo>
                  <a:pt x="103722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5" y="3241424"/>
                </a:lnTo>
                <a:lnTo>
                  <a:pt x="3263903" y="3240560"/>
                </a:lnTo>
                <a:lnTo>
                  <a:pt x="3319983" y="3238212"/>
                </a:lnTo>
                <a:lnTo>
                  <a:pt x="3368073" y="3233641"/>
                </a:lnTo>
                <a:lnTo>
                  <a:pt x="3409060" y="3226104"/>
                </a:lnTo>
                <a:lnTo>
                  <a:pt x="3488190" y="3194927"/>
                </a:lnTo>
                <a:lnTo>
                  <a:pt x="3528744" y="3169026"/>
                </a:lnTo>
                <a:lnTo>
                  <a:pt x="3564955" y="3137699"/>
                </a:lnTo>
                <a:lnTo>
                  <a:pt x="3596282" y="3101489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20"/>
                </a:lnTo>
                <a:lnTo>
                  <a:pt x="3665466" y="2892730"/>
                </a:lnTo>
                <a:lnTo>
                  <a:pt x="3667813" y="2836649"/>
                </a:lnTo>
                <a:lnTo>
                  <a:pt x="3668677" y="2771690"/>
                </a:lnTo>
                <a:lnTo>
                  <a:pt x="3668677" y="469857"/>
                </a:lnTo>
                <a:lnTo>
                  <a:pt x="3667813" y="404899"/>
                </a:lnTo>
                <a:lnTo>
                  <a:pt x="3665466" y="348818"/>
                </a:lnTo>
                <a:lnTo>
                  <a:pt x="3660896" y="300728"/>
                </a:lnTo>
                <a:lnTo>
                  <a:pt x="3653361" y="259740"/>
                </a:lnTo>
                <a:lnTo>
                  <a:pt x="3622184" y="180613"/>
                </a:lnTo>
                <a:lnTo>
                  <a:pt x="3596282" y="140059"/>
                </a:lnTo>
                <a:lnTo>
                  <a:pt x="3564955" y="103848"/>
                </a:lnTo>
                <a:lnTo>
                  <a:pt x="3528744" y="72522"/>
                </a:lnTo>
                <a:lnTo>
                  <a:pt x="3488190" y="46621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110" algn="ctr">
              <a:lnSpc>
                <a:spcPct val="111000"/>
              </a:lnSpc>
              <a:spcBef>
                <a:spcPts val="90"/>
              </a:spcBef>
            </a:pPr>
            <a:r>
              <a:rPr sz="2600" spc="165" dirty="0">
                <a:latin typeface="Microsoft Sans Serif"/>
                <a:cs typeface="Microsoft Sans Serif"/>
              </a:rPr>
              <a:t>Applying </a:t>
            </a:r>
            <a:r>
              <a:rPr sz="2600" spc="170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GridSearchCV 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on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LogReg,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SVM,</a:t>
            </a:r>
            <a:endParaRPr sz="26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105" dirty="0">
                <a:latin typeface="Microsoft Sans Serif"/>
                <a:cs typeface="Microsoft Sans Serif"/>
              </a:rPr>
              <a:t>Decision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Tree,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KNN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Calculating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accuracy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on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test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130" dirty="0">
                <a:latin typeface="Microsoft Sans Serif"/>
                <a:cs typeface="Microsoft Sans Serif"/>
              </a:rPr>
              <a:t>using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method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.score()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all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Examining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confusion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165" dirty="0">
                <a:latin typeface="Microsoft Sans Serif"/>
                <a:cs typeface="Microsoft Sans Serif"/>
              </a:rPr>
              <a:t>matrix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all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Finding</a:t>
            </a:r>
            <a:r>
              <a:rPr sz="2600" spc="-10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method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performs </a:t>
            </a:r>
            <a:r>
              <a:rPr sz="2600" spc="140" dirty="0">
                <a:latin typeface="Microsoft Sans Serif"/>
                <a:cs typeface="Microsoft Sans Serif"/>
              </a:rPr>
              <a:t>best </a:t>
            </a: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75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examining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Jaccard_score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-25" dirty="0">
                <a:latin typeface="Microsoft Sans Serif"/>
                <a:cs typeface="Microsoft Sans Serif"/>
              </a:rPr>
              <a:t>F1_score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metrics</a:t>
            </a:r>
            <a:endParaRPr sz="260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4113" y="1055883"/>
            <a:ext cx="2845358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3153" y="2891921"/>
            <a:ext cx="5713188" cy="5713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00873" y="3444214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55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3496" y="3664199"/>
            <a:ext cx="9144857" cy="435316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096" y="4671689"/>
            <a:ext cx="12076993" cy="93647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182" y="1055883"/>
            <a:ext cx="11796582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638" y="2511299"/>
            <a:ext cx="17804819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90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earliest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latest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succeeded.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CCAFS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30" dirty="0">
                <a:solidFill>
                  <a:srgbClr val="FFFFFF"/>
                </a:solidFill>
                <a:latin typeface="Microsoft Sans Serif"/>
                <a:cs typeface="Microsoft Sans Serif"/>
              </a:rPr>
              <a:t>40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half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VAFB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4E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assumed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new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34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0775" y="1055883"/>
            <a:ext cx="9249393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38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150">
              <a:latin typeface="Microsoft Sans Serif"/>
              <a:cs typeface="Microsoft Sans Serif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every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650" spc="-9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65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7000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were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successful.</a:t>
            </a:r>
            <a:endParaRPr sz="365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100% </a:t>
            </a:r>
            <a:r>
              <a:rPr sz="3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5500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too.</a:t>
            </a:r>
            <a:endParaRPr sz="36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083" y="2513489"/>
            <a:ext cx="17801929" cy="366432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6482" y="1055884"/>
            <a:ext cx="10578399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660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1009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100%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220" dirty="0">
                <a:solidFill>
                  <a:srgbClr val="FFFFFF"/>
                </a:solidFill>
                <a:latin typeface="Microsoft Sans Serif"/>
                <a:cs typeface="Microsoft Sans Serif"/>
              </a:rPr>
              <a:t>ES-L1,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GEO,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HEO,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SSO</a:t>
            </a:r>
            <a:endParaRPr sz="3950">
              <a:latin typeface="Microsoft Sans Serif"/>
              <a:cs typeface="Microsoft Sans Serif"/>
            </a:endParaRPr>
          </a:p>
          <a:p>
            <a:pPr marL="473075" indent="-461009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0%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SO</a:t>
            </a:r>
            <a:endParaRPr sz="3950">
              <a:latin typeface="Microsoft Sans Serif"/>
              <a:cs typeface="Microsoft Sans Serif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50%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85%: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GTO,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ISS,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LEO,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MEO,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PO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0639" y="2513012"/>
            <a:ext cx="7853119" cy="753395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861" y="1055884"/>
            <a:ext cx="1117122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74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appears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lights;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other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hand,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 </a:t>
            </a:r>
            <a:r>
              <a:rPr sz="39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seems </a:t>
            </a:r>
            <a:r>
              <a:rPr sz="39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no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950" spc="16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82144" y="1005275"/>
            <a:ext cx="9957676" cy="3141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defTabSz="457200"/>
            <a:r>
              <a:rPr lang="en-US" sz="3200" spc="130"/>
              <a:t>Project</a:t>
            </a:r>
            <a:r>
              <a:rPr lang="en-US" sz="3200" spc="-80"/>
              <a:t> </a:t>
            </a:r>
            <a:r>
              <a:rPr lang="en-US" sz="3200" spc="175"/>
              <a:t>background</a:t>
            </a:r>
            <a:r>
              <a:rPr lang="en-US" sz="3200" spc="-80"/>
              <a:t> </a:t>
            </a:r>
            <a:r>
              <a:rPr lang="en-US" sz="3200" spc="140"/>
              <a:t>and</a:t>
            </a:r>
            <a:r>
              <a:rPr lang="en-US" sz="3200" spc="-80"/>
              <a:t> </a:t>
            </a:r>
            <a:r>
              <a:rPr lang="en-US" sz="3200" spc="190"/>
              <a:t>context</a:t>
            </a:r>
            <a:endParaRPr lang="en-US" sz="3200"/>
          </a:p>
        </p:txBody>
      </p:sp>
      <p:sp>
        <p:nvSpPr>
          <p:cNvPr id="5" name="object 5"/>
          <p:cNvSpPr txBox="1"/>
          <p:nvPr/>
        </p:nvSpPr>
        <p:spPr>
          <a:xfrm>
            <a:off x="1882144" y="4398078"/>
            <a:ext cx="9763263" cy="5563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66445" marR="40005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spc="5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SpaceX </a:t>
            </a:r>
            <a:r>
              <a:rPr lang="en-US" cap="small" spc="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is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 </a:t>
            </a:r>
            <a:r>
              <a:rPr lang="en-US" cap="small" spc="14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most </a:t>
            </a:r>
            <a:r>
              <a:rPr lang="en-US" cap="small" spc="8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successful </a:t>
            </a:r>
            <a:r>
              <a:rPr lang="en-US" cap="small" spc="13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company </a:t>
            </a:r>
            <a:r>
              <a:rPr lang="en-US" cap="small" spc="1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of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 commercial </a:t>
            </a:r>
            <a:r>
              <a:rPr lang="en-US" cap="small" spc="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space </a:t>
            </a:r>
            <a:r>
              <a:rPr lang="en-US" cap="small" spc="8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5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age,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1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making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space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travel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9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affordable.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company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advertises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Falcon </a:t>
            </a:r>
            <a:r>
              <a:rPr lang="en-US" cap="small" spc="-7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9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9 </a:t>
            </a:r>
            <a:r>
              <a:rPr lang="en-US" cap="small" spc="11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rocket </a:t>
            </a:r>
            <a:r>
              <a:rPr lang="en-US" cap="small" spc="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launches </a:t>
            </a:r>
            <a:r>
              <a:rPr lang="en-US" cap="small" spc="13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on </a:t>
            </a:r>
            <a:r>
              <a:rPr lang="en-US" cap="small" spc="8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its </a:t>
            </a:r>
            <a:r>
              <a:rPr lang="en-US" cap="small" spc="9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website, </a:t>
            </a:r>
            <a:r>
              <a:rPr lang="en-US" cap="small" spc="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with </a:t>
            </a:r>
            <a:r>
              <a:rPr lang="en-US" cap="small" spc="-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cost </a:t>
            </a:r>
            <a:r>
              <a:rPr lang="en-US" cap="small" spc="1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of </a:t>
            </a:r>
            <a:r>
              <a:rPr lang="en-US" cap="small" spc="9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62 </a:t>
            </a:r>
            <a:r>
              <a:rPr lang="en-US" cap="small" spc="1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million </a:t>
            </a:r>
            <a:r>
              <a:rPr lang="en-US" cap="small" spc="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dollars; </a:t>
            </a:r>
            <a:r>
              <a:rPr lang="en-US" cap="small" spc="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other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providers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cost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2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upward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of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-4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165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million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dollars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each,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much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of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 </a:t>
            </a:r>
            <a:r>
              <a:rPr lang="en-US" cap="small" spc="-7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savings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is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because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5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SpaceX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can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reuse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first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stage.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Therefore,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if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1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we </a:t>
            </a:r>
            <a:r>
              <a:rPr lang="en-US" cap="small" spc="-70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can </a:t>
            </a:r>
            <a:r>
              <a:rPr lang="en-US" cap="small" spc="12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determine </a:t>
            </a:r>
            <a:r>
              <a:rPr lang="en-US" cap="small" spc="13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if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 </a:t>
            </a:r>
            <a:r>
              <a:rPr lang="en-US" cap="small" spc="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first </a:t>
            </a:r>
            <a:r>
              <a:rPr lang="en-US" cap="small" spc="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stage </a:t>
            </a:r>
            <a:r>
              <a:rPr lang="en-US" cap="small" spc="11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will </a:t>
            </a:r>
            <a:r>
              <a:rPr lang="en-US" cap="small" spc="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land, </a:t>
            </a:r>
            <a:r>
              <a:rPr lang="en-US" cap="small" spc="11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we </a:t>
            </a:r>
            <a:r>
              <a:rPr lang="en-US" cap="small" spc="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can </a:t>
            </a:r>
            <a:r>
              <a:rPr lang="en-US" cap="small" spc="12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determine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 cost </a:t>
            </a:r>
            <a:r>
              <a:rPr lang="en-US" cap="small" spc="-70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of </a:t>
            </a:r>
            <a:r>
              <a:rPr lang="en-US" cap="small" spc="-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 </a:t>
            </a:r>
            <a:r>
              <a:rPr lang="en-US" cap="small" spc="9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launch. </a:t>
            </a:r>
            <a:r>
              <a:rPr lang="en-US" cap="small" spc="1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Based </a:t>
            </a:r>
            <a:r>
              <a:rPr lang="en-US" cap="small" spc="13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on </a:t>
            </a:r>
            <a:r>
              <a:rPr lang="en-US" cap="small" spc="1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public </a:t>
            </a:r>
            <a:r>
              <a:rPr lang="en-US" cap="small" spc="12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information </a:t>
            </a:r>
            <a:r>
              <a:rPr lang="en-US" cap="small" spc="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and </a:t>
            </a:r>
            <a:r>
              <a:rPr lang="en-US" cap="small" spc="11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machine </a:t>
            </a:r>
            <a:r>
              <a:rPr lang="en-US" cap="small" spc="9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learning </a:t>
            </a:r>
            <a:r>
              <a:rPr lang="en-US" cap="small" spc="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models,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1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we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3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are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5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going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to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predict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if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5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SpaceX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1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will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reuse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first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stage.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127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spc="12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Questions</a:t>
            </a:r>
            <a:r>
              <a:rPr lang="en-US" cap="small" spc="-9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229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to</a:t>
            </a:r>
            <a:r>
              <a:rPr lang="en-US" cap="small" spc="-9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6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be</a:t>
            </a:r>
            <a:r>
              <a:rPr lang="en-US" cap="small" spc="-9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answered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97409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974725" algn="l"/>
              </a:tabLst>
            </a:pPr>
            <a:r>
              <a:rPr lang="en-US" cap="small" spc="12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How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do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variables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such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-3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as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9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payload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mass,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0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launch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site,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4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number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of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766445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spc="8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flights,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and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orbits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2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affect</a:t>
            </a:r>
            <a:r>
              <a:rPr lang="en-US" cap="small" spc="1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6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success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of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</a:t>
            </a:r>
            <a:r>
              <a:rPr lang="en-US" cap="small" spc="1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first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stage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landing?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97409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974725" algn="l"/>
              </a:tabLst>
            </a:pPr>
            <a:r>
              <a:rPr lang="en-US" cap="small" spc="2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Does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8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rate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of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8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successful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9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landings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6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increase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8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over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-1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years?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766445" marR="508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974725" algn="l"/>
              </a:tabLst>
            </a:pPr>
            <a:r>
              <a:rPr lang="en-US" cap="small" spc="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What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is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</a:t>
            </a:r>
            <a:r>
              <a:rPr lang="en-US" cap="small" spc="1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best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algorithm</a:t>
            </a:r>
            <a:r>
              <a:rPr lang="en-US" cap="small" spc="1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that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can</a:t>
            </a:r>
            <a:r>
              <a:rPr lang="en-US" cap="small" spc="1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be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8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used</a:t>
            </a:r>
            <a:r>
              <a:rPr lang="en-US" cap="small" spc="1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for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binary</a:t>
            </a:r>
            <a:r>
              <a:rPr lang="en-US" cap="small" spc="1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classification </a:t>
            </a:r>
            <a:r>
              <a:rPr lang="en-US" cap="small" spc="-70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0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9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this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-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case?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CAC0E2-A334-4A65-B7FA-9BDDAD042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24333" y="0"/>
            <a:ext cx="7679767" cy="11309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34500" y="799195"/>
            <a:ext cx="4603104" cy="4591596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23471" y="5918559"/>
            <a:ext cx="5825163" cy="81552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466" y="1055884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Heavy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negative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luence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Polar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(ISS)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036" y="1055884"/>
            <a:ext cx="11194967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4820451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660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since </a:t>
            </a:r>
            <a:r>
              <a:rPr sz="3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2013 </a:t>
            </a: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kept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increasing</a:t>
            </a:r>
            <a:r>
              <a:rPr sz="3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till</a:t>
            </a:r>
            <a:r>
              <a:rPr sz="3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2020.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0852" y="4671689"/>
            <a:ext cx="7435919" cy="103607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522" y="1055884"/>
            <a:ext cx="8359285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917" y="1055884"/>
            <a:ext cx="1428924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'CCA'.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429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97" y="1055884"/>
            <a:ext cx="755097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(CRS).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2139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563" y="1055883"/>
            <a:ext cx="1272891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F9 </a:t>
            </a:r>
            <a:r>
              <a:rPr sz="395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v1.1.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0183" y="1050607"/>
            <a:ext cx="14330578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26" y="976014"/>
            <a:ext cx="14932354" cy="140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 </a:t>
            </a:r>
            <a:r>
              <a:rPr sz="3950" spc="-10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305" dirty="0">
                <a:solidFill>
                  <a:srgbClr val="FFFFFF"/>
                </a:solidFill>
                <a:latin typeface="Microsoft Sans Serif"/>
                <a:cs typeface="Microsoft Sans Serif"/>
              </a:rPr>
              <a:t>6000.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16" y="1061077"/>
            <a:ext cx="15048295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882144" y="4398078"/>
            <a:ext cx="9763263" cy="5563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spc="5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Data</a:t>
            </a:r>
            <a:r>
              <a:rPr lang="en-US" cap="small" spc="-9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5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collection</a:t>
            </a:r>
            <a:r>
              <a:rPr lang="en-US" cap="small" spc="-8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5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methodology: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955675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956310" algn="l"/>
              </a:tabLst>
            </a:pPr>
            <a:r>
              <a:rPr lang="en-US" cap="small" spc="4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Using</a:t>
            </a:r>
            <a:r>
              <a:rPr lang="en-US" cap="small" spc="-2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SpaceX</a:t>
            </a:r>
            <a:r>
              <a:rPr lang="en-US" cap="small" spc="-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-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Rest</a:t>
            </a:r>
            <a:r>
              <a:rPr lang="en-US" cap="small" spc="-2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-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API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955675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956310" algn="l"/>
              </a:tabLst>
            </a:pPr>
            <a:r>
              <a:rPr lang="en-US" cap="small" spc="4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Using</a:t>
            </a:r>
            <a:r>
              <a:rPr lang="en-US" cap="small" spc="-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Web</a:t>
            </a:r>
            <a:r>
              <a:rPr lang="en-US" cap="small" spc="-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8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Scrapping</a:t>
            </a:r>
            <a:r>
              <a:rPr lang="en-US" cap="small" spc="-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from</a:t>
            </a:r>
            <a:r>
              <a:rPr lang="en-US" cap="small" spc="-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Wikipedia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127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spc="1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Performed</a:t>
            </a:r>
            <a:r>
              <a:rPr lang="en-US" cap="small" spc="-8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1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data</a:t>
            </a:r>
            <a:r>
              <a:rPr lang="en-US" cap="small" spc="-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wrangling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955675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956310" algn="l"/>
              </a:tabLst>
            </a:pPr>
            <a:r>
              <a:rPr lang="en-US" cap="small" spc="6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Filtering</a:t>
            </a:r>
            <a:r>
              <a:rPr lang="en-US" cap="small" spc="-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0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</a:t>
            </a:r>
            <a:r>
              <a:rPr lang="en-US" cap="small" spc="-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data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955675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956310" algn="l"/>
              </a:tabLst>
            </a:pPr>
            <a:r>
              <a:rPr lang="en-US" cap="small" spc="4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Dealing</a:t>
            </a:r>
            <a:r>
              <a:rPr lang="en-US" cap="small" spc="-1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with</a:t>
            </a:r>
            <a:r>
              <a:rPr lang="en-US" cap="small" spc="-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6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missing</a:t>
            </a:r>
            <a:r>
              <a:rPr lang="en-US" cap="small" spc="-1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2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values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955675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956310" algn="l"/>
              </a:tabLst>
            </a:pPr>
            <a:r>
              <a:rPr lang="en-US" cap="small" spc="4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Using</a:t>
            </a:r>
            <a:r>
              <a:rPr lang="en-US" cap="small" spc="-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6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One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0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Hot</a:t>
            </a:r>
            <a:r>
              <a:rPr lang="en-US" cap="small" spc="-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Encoding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to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6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prepare</a:t>
            </a:r>
            <a:r>
              <a:rPr lang="en-US" cap="small" spc="-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0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data</a:t>
            </a:r>
            <a:r>
              <a:rPr lang="en-US" cap="small" spc="-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to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-4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binary</a:t>
            </a:r>
            <a:r>
              <a:rPr lang="en-US" cap="small" spc="-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5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classification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12700" marR="889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spc="1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Performed</a:t>
            </a:r>
            <a:r>
              <a:rPr lang="en-US" cap="small" spc="-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4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exploratory</a:t>
            </a:r>
            <a:r>
              <a:rPr lang="en-US" cap="small" spc="-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1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data</a:t>
            </a:r>
            <a:r>
              <a:rPr lang="en-US" cap="small" spc="-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analysis</a:t>
            </a:r>
            <a:r>
              <a:rPr lang="en-US" cap="small" spc="-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-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(EDA)</a:t>
            </a:r>
            <a:r>
              <a:rPr lang="en-US" cap="small" spc="-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using</a:t>
            </a:r>
            <a:r>
              <a:rPr lang="en-US" cap="small" spc="-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visualization</a:t>
            </a:r>
            <a:r>
              <a:rPr lang="en-US" cap="small" spc="-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and</a:t>
            </a:r>
            <a:r>
              <a:rPr lang="en-US" cap="small" spc="-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-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SQL </a:t>
            </a:r>
            <a:r>
              <a:rPr lang="en-US" cap="small" spc="-7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Performed </a:t>
            </a:r>
            <a:r>
              <a:rPr lang="en-US" cap="small" spc="13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interactive </a:t>
            </a:r>
            <a:r>
              <a:rPr lang="en-US" cap="small" spc="8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visual </a:t>
            </a:r>
            <a:r>
              <a:rPr lang="en-US" cap="small" spc="1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analytics </a:t>
            </a:r>
            <a:r>
              <a:rPr lang="en-US" cap="small" spc="1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using </a:t>
            </a:r>
            <a:r>
              <a:rPr lang="en-US" cap="small" spc="9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Folium </a:t>
            </a:r>
            <a:r>
              <a:rPr lang="en-US" cap="small" spc="1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and </a:t>
            </a:r>
            <a:r>
              <a:rPr lang="en-US" cap="small" spc="10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Plotly </a:t>
            </a:r>
            <a:r>
              <a:rPr lang="en-US" cap="small" spc="2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Dash </a:t>
            </a:r>
            <a:r>
              <a:rPr lang="en-US" cap="small" spc="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Performed</a:t>
            </a:r>
            <a:r>
              <a:rPr lang="en-US" cap="small" spc="-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predictive</a:t>
            </a:r>
            <a:r>
              <a:rPr lang="en-US" cap="small" spc="-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analysis</a:t>
            </a:r>
            <a:r>
              <a:rPr lang="en-US" cap="small" spc="-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using</a:t>
            </a:r>
            <a:r>
              <a:rPr lang="en-US" cap="small" spc="-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classification</a:t>
            </a:r>
            <a:r>
              <a:rPr lang="en-US" cap="small" spc="-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models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766445" marR="508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956310" algn="l"/>
              </a:tabLst>
            </a:pPr>
            <a:r>
              <a:rPr lang="en-US" cap="small" spc="6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Building,</a:t>
            </a:r>
            <a:r>
              <a:rPr lang="en-US" cap="small" spc="-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tuning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and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evaluation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4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of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5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classification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8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models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to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4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ensure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0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8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best </a:t>
            </a:r>
            <a:r>
              <a:rPr lang="en-US" cap="small" spc="-6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4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results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CAC0E2-A334-4A65-B7FA-9BDDAD042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24333" y="0"/>
            <a:ext cx="7679767" cy="11309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35913" y="799195"/>
            <a:ext cx="4400279" cy="4591596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23471" y="5918559"/>
            <a:ext cx="5825163" cy="91746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881" y="1055883"/>
            <a:ext cx="14055278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8"/>
            <a:ext cx="1651825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335" y="1055884"/>
            <a:ext cx="8085742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617599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ship,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months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2015.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13964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64" y="1256157"/>
            <a:ext cx="17775960" cy="5221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26"/>
            <a:ext cx="17669510" cy="224980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7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750">
              <a:latin typeface="Microsoft Sans Serif"/>
              <a:cs typeface="Microsoft Sans Serif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  <a:tab pos="1325880" algn="l"/>
              </a:tabLst>
            </a:pPr>
            <a:r>
              <a:rPr sz="33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Ranking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3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 </a:t>
            </a:r>
            <a:r>
              <a:rPr sz="33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3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 </a:t>
            </a:r>
            <a:r>
              <a:rPr sz="3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(such </a:t>
            </a:r>
            <a:r>
              <a:rPr sz="33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as </a:t>
            </a:r>
            <a:r>
              <a:rPr sz="33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 </a:t>
            </a:r>
            <a:r>
              <a:rPr sz="33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(drone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ship) </a:t>
            </a:r>
            <a:r>
              <a:rPr sz="3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33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3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2010-06-04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2017-03-20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order.</a:t>
            </a:r>
            <a:endParaRPr sz="33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686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315" y="4671688"/>
            <a:ext cx="15135414" cy="113931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949" y="1125545"/>
            <a:ext cx="17888764" cy="7711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432374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2700">
              <a:latin typeface="Microsoft Sans Serif"/>
              <a:cs typeface="Microsoft Sans Serif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line.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faster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than </a:t>
            </a: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place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Earth.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Anything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already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1670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km/hour.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goes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space,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around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same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before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launching.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inertia.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spacecraft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keep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good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enough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stay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orbit.</a:t>
            </a:r>
            <a:endParaRPr sz="2400">
              <a:latin typeface="Microsoft Sans Serif"/>
              <a:cs typeface="Microsoft Sans Serif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coast,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launching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rockets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towards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minimises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risk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having </a:t>
            </a: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debris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dropping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exploding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near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people.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7348" y="2516503"/>
            <a:ext cx="9210245" cy="775249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634" y="1055883"/>
            <a:ext cx="16705376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7"/>
            <a:ext cx="3306445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150" dirty="0"/>
              <a:t>Explanation:</a:t>
            </a:r>
            <a:endParaRPr sz="435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184" marR="5080" indent="-452120">
              <a:lnSpc>
                <a:spcPct val="110600"/>
              </a:lnSpc>
              <a:spcBef>
                <a:spcPts val="9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colour-labeled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 </a:t>
            </a:r>
            <a:r>
              <a:rPr sz="3850" spc="-10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38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should </a:t>
            </a:r>
            <a:r>
              <a:rPr sz="38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able </a:t>
            </a:r>
            <a:r>
              <a:rPr sz="38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easily </a:t>
            </a:r>
            <a:r>
              <a:rPr sz="38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 </a:t>
            </a:r>
            <a:r>
              <a:rPr sz="38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38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8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3850" spc="-10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relatively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3850">
              <a:latin typeface="Microsoft Sans Serif"/>
              <a:cs typeface="Microsoft Sans Serif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105" dirty="0">
                <a:solidFill>
                  <a:srgbClr val="1DB100"/>
                </a:solidFill>
                <a:latin typeface="Microsoft Sans Serif"/>
                <a:cs typeface="Microsoft Sans Serif"/>
              </a:rPr>
              <a:t>G</a:t>
            </a:r>
            <a:r>
              <a:rPr sz="3850" spc="-15" dirty="0">
                <a:solidFill>
                  <a:srgbClr val="1DB100"/>
                </a:solidFill>
                <a:latin typeface="Microsoft Sans Serif"/>
                <a:cs typeface="Microsoft Sans Serif"/>
              </a:rPr>
              <a:t>r</a:t>
            </a:r>
            <a:r>
              <a:rPr sz="3850" spc="100" dirty="0">
                <a:solidFill>
                  <a:srgbClr val="1DB100"/>
                </a:solidFill>
                <a:latin typeface="Microsoft Sans Serif"/>
                <a:cs typeface="Microsoft Sans Serif"/>
              </a:rPr>
              <a:t>een</a:t>
            </a:r>
            <a:r>
              <a:rPr sz="3850" spc="5" dirty="0">
                <a:solidFill>
                  <a:srgbClr val="1DB100"/>
                </a:solidFill>
                <a:latin typeface="Microsoft Sans Serif"/>
                <a:cs typeface="Microsoft Sans Serif"/>
              </a:rPr>
              <a:t> </a:t>
            </a:r>
            <a:r>
              <a:rPr sz="3850" spc="80" dirty="0">
                <a:solidFill>
                  <a:srgbClr val="1DB100"/>
                </a:solidFill>
                <a:latin typeface="Microsoft Sans Serif"/>
                <a:cs typeface="Microsoft Sans Serif"/>
              </a:rPr>
              <a:t>Mar</a:t>
            </a:r>
            <a:r>
              <a:rPr sz="3850" spc="-10" dirty="0">
                <a:solidFill>
                  <a:srgbClr val="1DB100"/>
                </a:solidFill>
                <a:latin typeface="Microsoft Sans Serif"/>
                <a:cs typeface="Microsoft Sans Serif"/>
              </a:rPr>
              <a:t>k</a:t>
            </a:r>
            <a:r>
              <a:rPr sz="3850" spc="114" dirty="0">
                <a:solidFill>
                  <a:srgbClr val="1DB100"/>
                </a:solidFill>
                <a:latin typeface="Microsoft Sans Serif"/>
                <a:cs typeface="Microsoft Sans Serif"/>
              </a:rPr>
              <a:t>er</a:t>
            </a:r>
            <a:r>
              <a:rPr sz="3850" spc="5" dirty="0">
                <a:solidFill>
                  <a:srgbClr val="1DB100"/>
                </a:solidFill>
                <a:latin typeface="Microsoft Sans Serif"/>
                <a:cs typeface="Microsoft Sans Serif"/>
              </a:rPr>
              <a:t> </a:t>
            </a:r>
            <a:r>
              <a:rPr sz="385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ucc</a:t>
            </a:r>
            <a:r>
              <a:rPr sz="385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ssful 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endParaRPr sz="3850">
              <a:latin typeface="Microsoft Sans Serif"/>
              <a:cs typeface="Microsoft Sans Serif"/>
            </a:endParaRPr>
          </a:p>
          <a:p>
            <a:pPr marL="924560" lvl="1" indent="-452120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-405" dirty="0">
                <a:solidFill>
                  <a:srgbClr val="EE220D"/>
                </a:solidFill>
                <a:latin typeface="Microsoft Sans Serif"/>
                <a:cs typeface="Microsoft Sans Serif"/>
              </a:rPr>
              <a:t>R</a:t>
            </a:r>
            <a:r>
              <a:rPr sz="3850" spc="175" dirty="0">
                <a:solidFill>
                  <a:srgbClr val="EE220D"/>
                </a:solidFill>
                <a:latin typeface="Microsoft Sans Serif"/>
                <a:cs typeface="Microsoft Sans Serif"/>
              </a:rPr>
              <a:t>ed</a:t>
            </a:r>
            <a:r>
              <a:rPr sz="3850" spc="5" dirty="0">
                <a:solidFill>
                  <a:srgbClr val="EE220D"/>
                </a:solidFill>
                <a:latin typeface="Microsoft Sans Serif"/>
                <a:cs typeface="Microsoft Sans Serif"/>
              </a:rPr>
              <a:t> </a:t>
            </a:r>
            <a:r>
              <a:rPr sz="3850" spc="80" dirty="0">
                <a:solidFill>
                  <a:srgbClr val="EE220D"/>
                </a:solidFill>
                <a:latin typeface="Microsoft Sans Serif"/>
                <a:cs typeface="Microsoft Sans Serif"/>
              </a:rPr>
              <a:t>Mar</a:t>
            </a:r>
            <a:r>
              <a:rPr sz="3850" spc="-10" dirty="0">
                <a:solidFill>
                  <a:srgbClr val="EE220D"/>
                </a:solidFill>
                <a:latin typeface="Microsoft Sans Serif"/>
                <a:cs typeface="Microsoft Sans Serif"/>
              </a:rPr>
              <a:t>k</a:t>
            </a:r>
            <a:r>
              <a:rPr sz="3850" spc="114" dirty="0">
                <a:solidFill>
                  <a:srgbClr val="EE220D"/>
                </a:solidFill>
                <a:latin typeface="Microsoft Sans Serif"/>
                <a:cs typeface="Microsoft Sans Serif"/>
              </a:rPr>
              <a:t>er</a:t>
            </a:r>
            <a:r>
              <a:rPr sz="3850" spc="5" dirty="0">
                <a:solidFill>
                  <a:srgbClr val="EE220D"/>
                </a:solidFill>
                <a:latin typeface="Microsoft Sans Serif"/>
                <a:cs typeface="Microsoft Sans Serif"/>
              </a:rPr>
              <a:t> </a:t>
            </a:r>
            <a:r>
              <a:rPr sz="385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ailed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endParaRPr sz="3850">
              <a:latin typeface="Microsoft Sans Serif"/>
              <a:cs typeface="Microsoft Sans Serif"/>
            </a:endParaRPr>
          </a:p>
          <a:p>
            <a:pPr marL="464184" marR="549275" indent="-452120">
              <a:lnSpc>
                <a:spcPct val="110600"/>
              </a:lnSpc>
              <a:spcBef>
                <a:spcPts val="194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850" spc="-10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8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932" y="2513394"/>
            <a:ext cx="7851798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6895" y="1061078"/>
            <a:ext cx="11619792" cy="1761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34"/>
            <a:ext cx="6616700" cy="653859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5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2550">
              <a:latin typeface="Microsoft Sans Serif"/>
              <a:cs typeface="Microsoft Sans Serif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 </a:t>
            </a: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 </a:t>
            </a:r>
            <a:r>
              <a:rPr sz="23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2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see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is: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(15.23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(20.28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(14.99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its closest </a:t>
            </a:r>
            <a:r>
              <a:rPr sz="2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city </a:t>
            </a:r>
            <a:r>
              <a:rPr sz="2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Titusville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(16.32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km).</a:t>
            </a:r>
            <a:endParaRPr sz="2300">
              <a:latin typeface="Microsoft Sans Serif"/>
              <a:cs typeface="Microsoft Sans Serif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cover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 </a:t>
            </a: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 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15-20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km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few </a:t>
            </a:r>
            <a:r>
              <a:rPr sz="2300" spc="-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seconds.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 </a:t>
            </a:r>
            <a:r>
              <a:rPr sz="2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potentially </a:t>
            </a:r>
            <a:r>
              <a:rPr sz="2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dangerous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populated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areas.</a:t>
            </a:r>
            <a:endParaRPr sz="23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912" y="3560373"/>
            <a:ext cx="10265283" cy="670136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609" y="3216236"/>
            <a:ext cx="15901839" cy="239837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809" y="1050606"/>
            <a:ext cx="13173965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shows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sites,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792" y="1055883"/>
            <a:ext cx="17835603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(76.9%)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10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401" y="4671688"/>
            <a:ext cx="7364257" cy="115753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445" y="1068126"/>
            <a:ext cx="17757308" cy="8136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3969830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418" y="4901530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9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2000 </a:t>
            </a:r>
            <a:r>
              <a:rPr sz="395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5500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2515543"/>
            <a:ext cx="10820759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7873" y="6493710"/>
            <a:ext cx="10819984" cy="386964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156" y="3216236"/>
            <a:ext cx="10145743" cy="25647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605" y="1050607"/>
            <a:ext cx="9346144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362706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350">
              <a:latin typeface="Microsoft Sans Serif"/>
              <a:cs typeface="Microsoft Sans Serif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Set,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30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irm </a:t>
            </a:r>
            <a:r>
              <a:rPr sz="3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30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performs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best.</a:t>
            </a:r>
            <a:endParaRPr sz="3000">
              <a:latin typeface="Microsoft Sans Serif"/>
              <a:cs typeface="Microsoft Sans Serif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Same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Set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may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due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small </a:t>
            </a:r>
            <a:r>
              <a:rPr sz="30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test </a:t>
            </a:r>
            <a:r>
              <a:rPr sz="3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 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size </a:t>
            </a:r>
            <a:r>
              <a:rPr sz="30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(18 </a:t>
            </a:r>
            <a:r>
              <a:rPr sz="30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samples).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Therefore,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tested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all </a:t>
            </a:r>
            <a:r>
              <a:rPr sz="3000" spc="-7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methods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whole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Dataset.</a:t>
            </a:r>
            <a:endParaRPr sz="3000">
              <a:latin typeface="Microsoft Sans Serif"/>
              <a:cs typeface="Microsoft Sans Serif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 </a:t>
            </a:r>
            <a:r>
              <a:rPr sz="30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whole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 </a:t>
            </a:r>
            <a:r>
              <a:rPr sz="3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irm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sz="3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3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Decision </a:t>
            </a:r>
            <a:r>
              <a:rPr sz="3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Tree </a:t>
            </a:r>
            <a:r>
              <a:rPr sz="3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 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sz="3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30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scores,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accuracy.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3972" y="3256679"/>
            <a:ext cx="6801600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93792" y="2580857"/>
            <a:ext cx="78974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 dirty="0"/>
              <a:t>Scores</a:t>
            </a:r>
            <a:r>
              <a:rPr sz="3600" spc="-100" dirty="0"/>
              <a:t> </a:t>
            </a:r>
            <a:r>
              <a:rPr sz="3600" spc="165" dirty="0"/>
              <a:t>and</a:t>
            </a:r>
            <a:r>
              <a:rPr sz="3600" spc="-95" dirty="0"/>
              <a:t> </a:t>
            </a:r>
            <a:r>
              <a:rPr sz="3600" spc="190" dirty="0"/>
              <a:t>Accuracy</a:t>
            </a:r>
            <a:r>
              <a:rPr sz="3600" spc="-100" dirty="0"/>
              <a:t> </a:t>
            </a:r>
            <a:r>
              <a:rPr sz="3600" spc="260" dirty="0"/>
              <a:t>of</a:t>
            </a:r>
            <a:r>
              <a:rPr sz="3600" spc="-95" dirty="0"/>
              <a:t> </a:t>
            </a:r>
            <a:r>
              <a:rPr sz="3600" spc="210" dirty="0"/>
              <a:t>the</a:t>
            </a:r>
            <a:r>
              <a:rPr sz="3600" spc="-95" dirty="0"/>
              <a:t> </a:t>
            </a:r>
            <a:r>
              <a:rPr sz="3600" spc="20" dirty="0"/>
              <a:t>Test</a:t>
            </a:r>
            <a:r>
              <a:rPr sz="3600" spc="-100" dirty="0"/>
              <a:t> </a:t>
            </a:r>
            <a:r>
              <a:rPr sz="3600" spc="110" dirty="0"/>
              <a:t>Set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9539364" y="7379992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Scores</a:t>
            </a:r>
            <a:r>
              <a:rPr sz="36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Accuracy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26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21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Entire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Set</a:t>
            </a:r>
            <a:endParaRPr sz="36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1375" y="8060811"/>
            <a:ext cx="6806785" cy="209417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3777" y="1050607"/>
            <a:ext cx="6862283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8"/>
            <a:ext cx="226885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-220" dirty="0"/>
              <a:t>E</a:t>
            </a:r>
            <a:r>
              <a:rPr sz="2950" spc="120" dirty="0"/>
              <a:t>xplan</a:t>
            </a:r>
            <a:r>
              <a:rPr sz="2950" spc="140" dirty="0"/>
              <a:t>a</a:t>
            </a:r>
            <a:r>
              <a:rPr sz="2950" spc="165" dirty="0"/>
              <a:t>tion: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  <a:tab pos="321945" algn="l"/>
              </a:tabLst>
            </a:pPr>
            <a:r>
              <a:rPr sz="26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Examining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confusion </a:t>
            </a:r>
            <a:r>
              <a:rPr sz="2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matrix,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6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sz="2650" spc="-6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logistic </a:t>
            </a:r>
            <a:r>
              <a:rPr sz="2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regression </a:t>
            </a:r>
            <a:r>
              <a:rPr sz="2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distinguish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2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classes. </a:t>
            </a:r>
            <a:r>
              <a:rPr sz="26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6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sz="2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major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problem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positives.</a:t>
            </a:r>
            <a:endParaRPr sz="26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7287" y="2513012"/>
            <a:ext cx="8896943" cy="6804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379" y="5711679"/>
            <a:ext cx="4183488" cy="361334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82" y="1055884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69060" y="2896549"/>
            <a:ext cx="11359515" cy="6582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8300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Decision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30" dirty="0">
                <a:solidFill>
                  <a:srgbClr val="D5D5D5"/>
                </a:solidFill>
                <a:latin typeface="Microsoft Sans Serif"/>
                <a:cs typeface="Microsoft Sans Serif"/>
              </a:rPr>
              <a:t>Tree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Model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is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best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algorithm</a:t>
            </a:r>
            <a:r>
              <a:rPr sz="315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this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dataset.</a:t>
            </a:r>
            <a:endParaRPr sz="3150">
              <a:latin typeface="Microsoft Sans Serif"/>
              <a:cs typeface="Microsoft Sans Serif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with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low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show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00" dirty="0">
                <a:solidFill>
                  <a:srgbClr val="D5D5D5"/>
                </a:solidFill>
                <a:latin typeface="Microsoft Sans Serif"/>
                <a:cs typeface="Microsoft Sans Serif"/>
              </a:rPr>
              <a:t>better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results </a:t>
            </a:r>
            <a:r>
              <a:rPr sz="3150" spc="-819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than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with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larger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mass.</a:t>
            </a:r>
            <a:endParaRPr sz="3150">
              <a:latin typeface="Microsoft Sans Serif"/>
              <a:cs typeface="Microsoft Sans Serif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Most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in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proximity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Equator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line </a:t>
            </a:r>
            <a:r>
              <a:rPr sz="3150" spc="-82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all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in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very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close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proximity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coast.</a:t>
            </a:r>
            <a:endParaRPr sz="3150"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increases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over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70" dirty="0">
                <a:solidFill>
                  <a:srgbClr val="D5D5D5"/>
                </a:solidFill>
                <a:latin typeface="Microsoft Sans Serif"/>
                <a:cs typeface="Microsoft Sans Serif"/>
              </a:rPr>
              <a:t>years.</a:t>
            </a:r>
            <a:endParaRPr sz="3150">
              <a:latin typeface="Microsoft Sans Serif"/>
              <a:cs typeface="Microsoft Sans Serif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-50" dirty="0">
                <a:solidFill>
                  <a:srgbClr val="D5D5D5"/>
                </a:solidFill>
                <a:latin typeface="Microsoft Sans Serif"/>
                <a:cs typeface="Microsoft Sans Serif"/>
              </a:rPr>
              <a:t>KSC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LC-39A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Microsoft Sans Serif"/>
                <a:cs typeface="Microsoft Sans Serif"/>
              </a:rPr>
              <a:t>has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highest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 </a:t>
            </a:r>
            <a:r>
              <a:rPr sz="3150" spc="-819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from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all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sites.</a:t>
            </a:r>
            <a:endParaRPr sz="3150"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Orbi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150" spc="-15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254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114" dirty="0">
                <a:solidFill>
                  <a:srgbClr val="D5D5D5"/>
                </a:solidFill>
                <a:latin typeface="Microsoft Sans Serif"/>
                <a:cs typeface="Microsoft Sans Serif"/>
              </a:rPr>
              <a:t>S-L</a:t>
            </a:r>
            <a:r>
              <a:rPr sz="3150" spc="-180" dirty="0">
                <a:solidFill>
                  <a:srgbClr val="D5D5D5"/>
                </a:solidFill>
                <a:latin typeface="Microsoft Sans Serif"/>
                <a:cs typeface="Microsoft Sans Serif"/>
              </a:rPr>
              <a:t>1</a:t>
            </a:r>
            <a:r>
              <a:rPr sz="315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,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140" dirty="0">
                <a:solidFill>
                  <a:srgbClr val="D5D5D5"/>
                </a:solidFill>
                <a:latin typeface="Microsoft Sans Serif"/>
                <a:cs typeface="Microsoft Sans Serif"/>
              </a:rPr>
              <a:t>G</a:t>
            </a:r>
            <a:r>
              <a:rPr sz="3150" spc="-15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55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,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H</a:t>
            </a:r>
            <a:r>
              <a:rPr sz="31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13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h</a:t>
            </a:r>
            <a:r>
              <a:rPr sz="31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v</a:t>
            </a:r>
            <a:r>
              <a:rPr sz="3150" spc="80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10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0</a:t>
            </a:r>
            <a:r>
              <a:rPr sz="3150" spc="-270" dirty="0">
                <a:solidFill>
                  <a:srgbClr val="D5D5D5"/>
                </a:solidFill>
                <a:latin typeface="Microsoft Sans Serif"/>
                <a:cs typeface="Microsoft Sans Serif"/>
              </a:rPr>
              <a:t>%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15" dirty="0">
                <a:solidFill>
                  <a:srgbClr val="D5D5D5"/>
                </a:solidFill>
                <a:latin typeface="Microsoft Sans Serif"/>
                <a:cs typeface="Microsoft Sans Serif"/>
              </a:rPr>
              <a:t>ss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r</a:t>
            </a:r>
            <a:r>
              <a:rPr sz="315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150" spc="22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.</a:t>
            </a:r>
            <a:endParaRPr sz="31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5235442" cy="52354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82156" y="6441007"/>
            <a:ext cx="6950464" cy="3955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12700" marR="5080" defTabSz="914400"/>
            <a:r>
              <a:rPr lang="en-US" sz="4400" kern="1200" spc="15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15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collection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9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process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105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involved</a:t>
            </a: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-6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155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combination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19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of</a:t>
            </a: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-1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API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8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requests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185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from</a:t>
            </a: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45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SpaceX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-275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REST </a:t>
            </a:r>
            <a:r>
              <a:rPr lang="en-US" sz="4400" kern="1200" spc="-9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-1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API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105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and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25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105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Scraping</a:t>
            </a: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95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185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from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-6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114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table</a:t>
            </a: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114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-2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SpaceX’s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75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Wikipedia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75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entry.</a:t>
            </a: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1068" y="2012375"/>
            <a:ext cx="16283891" cy="187264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284919" y="6405749"/>
            <a:ext cx="9437024" cy="395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12700" marR="114554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pc="-85"/>
              <a:t>We</a:t>
            </a:r>
            <a:r>
              <a:rPr lang="en-US" spc="-5"/>
              <a:t> </a:t>
            </a:r>
            <a:r>
              <a:rPr lang="en-US" spc="105"/>
              <a:t>had</a:t>
            </a:r>
            <a:r>
              <a:rPr lang="en-US"/>
              <a:t> </a:t>
            </a:r>
            <a:r>
              <a:rPr lang="en-US" spc="210"/>
              <a:t>to</a:t>
            </a:r>
            <a:r>
              <a:rPr lang="en-US" spc="-5"/>
              <a:t> </a:t>
            </a:r>
            <a:r>
              <a:rPr lang="en-US" spc="30"/>
              <a:t>use</a:t>
            </a:r>
            <a:r>
              <a:rPr lang="en-US"/>
              <a:t> </a:t>
            </a:r>
            <a:r>
              <a:rPr lang="en-US" spc="200"/>
              <a:t>both</a:t>
            </a:r>
            <a:r>
              <a:rPr lang="en-US" spc="-5"/>
              <a:t> </a:t>
            </a:r>
            <a:r>
              <a:rPr lang="en-US" spc="195"/>
              <a:t>of</a:t>
            </a:r>
            <a:r>
              <a:rPr lang="en-US"/>
              <a:t> </a:t>
            </a:r>
            <a:r>
              <a:rPr lang="en-US" spc="80"/>
              <a:t>these</a:t>
            </a:r>
            <a:r>
              <a:rPr lang="en-US" spc="-5"/>
              <a:t> </a:t>
            </a:r>
            <a:r>
              <a:rPr lang="en-US" spc="95"/>
              <a:t>data</a:t>
            </a:r>
            <a:r>
              <a:rPr lang="en-US"/>
              <a:t> </a:t>
            </a:r>
            <a:r>
              <a:rPr lang="en-US" spc="150"/>
              <a:t>collection</a:t>
            </a:r>
            <a:r>
              <a:rPr lang="en-US" spc="-5"/>
              <a:t> </a:t>
            </a:r>
            <a:r>
              <a:rPr lang="en-US" spc="145"/>
              <a:t>methods</a:t>
            </a:r>
            <a:r>
              <a:rPr lang="en-US"/>
              <a:t> </a:t>
            </a:r>
            <a:r>
              <a:rPr lang="en-US" spc="114"/>
              <a:t>in</a:t>
            </a:r>
            <a:r>
              <a:rPr lang="en-US"/>
              <a:t> </a:t>
            </a:r>
            <a:r>
              <a:rPr lang="en-US" spc="130"/>
              <a:t>order</a:t>
            </a:r>
            <a:r>
              <a:rPr lang="en-US" spc="-5"/>
              <a:t> </a:t>
            </a:r>
            <a:r>
              <a:rPr lang="en-US" spc="210"/>
              <a:t>to</a:t>
            </a:r>
            <a:r>
              <a:rPr lang="en-US"/>
              <a:t> </a:t>
            </a:r>
            <a:r>
              <a:rPr lang="en-US" spc="180"/>
              <a:t>get</a:t>
            </a:r>
            <a:r>
              <a:rPr lang="en-US" spc="-5"/>
              <a:t> </a:t>
            </a:r>
            <a:r>
              <a:rPr lang="en-US" spc="165"/>
              <a:t>complete </a:t>
            </a:r>
            <a:r>
              <a:rPr lang="en-US" spc="-900"/>
              <a:t> </a:t>
            </a:r>
            <a:r>
              <a:rPr lang="en-US" spc="135"/>
              <a:t>information</a:t>
            </a:r>
            <a:r>
              <a:rPr lang="en-US" spc="-5"/>
              <a:t> </a:t>
            </a:r>
            <a:r>
              <a:rPr lang="en-US" spc="145"/>
              <a:t>about</a:t>
            </a:r>
            <a:r>
              <a:rPr lang="en-US" spc="-5"/>
              <a:t> </a:t>
            </a:r>
            <a:r>
              <a:rPr lang="en-US" spc="145"/>
              <a:t>the</a:t>
            </a:r>
            <a:r>
              <a:rPr lang="en-US"/>
              <a:t> </a:t>
            </a:r>
            <a:r>
              <a:rPr lang="en-US" spc="80"/>
              <a:t>launches</a:t>
            </a:r>
            <a:r>
              <a:rPr lang="en-US" spc="-5"/>
              <a:t> </a:t>
            </a:r>
            <a:r>
              <a:rPr lang="en-US" spc="145"/>
              <a:t>for</a:t>
            </a:r>
            <a:r>
              <a:rPr lang="en-US"/>
              <a:t> </a:t>
            </a:r>
            <a:r>
              <a:rPr lang="en-US" spc="-60"/>
              <a:t>a</a:t>
            </a:r>
            <a:r>
              <a:rPr lang="en-US" spc="-5"/>
              <a:t> </a:t>
            </a:r>
            <a:r>
              <a:rPr lang="en-US" spc="135"/>
              <a:t>more</a:t>
            </a:r>
            <a:r>
              <a:rPr lang="en-US" spc="-5"/>
              <a:t> </a:t>
            </a:r>
            <a:r>
              <a:rPr lang="en-US" spc="114"/>
              <a:t>detailed</a:t>
            </a:r>
            <a:r>
              <a:rPr lang="en-US"/>
              <a:t> </a:t>
            </a:r>
            <a:r>
              <a:rPr lang="en-US" spc="15"/>
              <a:t>analysis.</a:t>
            </a:r>
            <a:endParaRPr lang="en-US"/>
          </a:p>
          <a:p>
            <a:pPr marL="766445" indent="-228600">
              <a:lnSpc>
                <a:spcPct val="90000"/>
              </a:lnSpc>
              <a:spcBef>
                <a:spcPts val="4090"/>
              </a:spcBef>
              <a:buFont typeface="Arial" panose="020B0604020202020204" pitchFamily="34" charset="0"/>
              <a:buChar char="•"/>
            </a:pPr>
            <a:r>
              <a:rPr lang="en-US" spc="-20"/>
              <a:t>D</a:t>
            </a:r>
            <a:r>
              <a:rPr lang="en-US"/>
              <a:t>a</a:t>
            </a:r>
            <a:r>
              <a:rPr lang="en-US" spc="370"/>
              <a:t>t</a:t>
            </a:r>
            <a:r>
              <a:rPr lang="en-US" spc="5"/>
              <a:t>a</a:t>
            </a:r>
            <a:r>
              <a:rPr lang="en-US" spc="-105"/>
              <a:t> </a:t>
            </a:r>
            <a:r>
              <a:rPr lang="en-US" spc="85"/>
              <a:t>C</a:t>
            </a:r>
            <a:r>
              <a:rPr lang="en-US" spc="190"/>
              <a:t>olumns</a:t>
            </a:r>
            <a:r>
              <a:rPr lang="en-US" spc="-105"/>
              <a:t> </a:t>
            </a:r>
            <a:r>
              <a:rPr lang="en-US" spc="165"/>
              <a:t>a</a:t>
            </a:r>
            <a:r>
              <a:rPr lang="en-US" spc="50"/>
              <a:t>r</a:t>
            </a:r>
            <a:r>
              <a:rPr lang="en-US" spc="105"/>
              <a:t>e</a:t>
            </a:r>
            <a:r>
              <a:rPr lang="en-US" spc="-105"/>
              <a:t> </a:t>
            </a:r>
            <a:r>
              <a:rPr lang="en-US" spc="355"/>
              <a:t>ob</a:t>
            </a:r>
            <a:r>
              <a:rPr lang="en-US" spc="190"/>
              <a:t>t</a:t>
            </a:r>
            <a:r>
              <a:rPr lang="en-US" spc="160"/>
              <a:t>ained</a:t>
            </a:r>
            <a:r>
              <a:rPr lang="en-US" spc="-105"/>
              <a:t> </a:t>
            </a:r>
            <a:r>
              <a:rPr lang="en-US" spc="254"/>
              <a:t>b</a:t>
            </a:r>
            <a:r>
              <a:rPr lang="en-US" spc="215"/>
              <a:t>y</a:t>
            </a:r>
            <a:r>
              <a:rPr lang="en-US" spc="-105"/>
              <a:t> </a:t>
            </a:r>
            <a:r>
              <a:rPr lang="en-US" spc="175"/>
              <a:t>using</a:t>
            </a:r>
            <a:r>
              <a:rPr lang="en-US" spc="-105"/>
              <a:t> </a:t>
            </a:r>
            <a:r>
              <a:rPr lang="en-US" spc="120"/>
              <a:t>SpaceX</a:t>
            </a:r>
            <a:r>
              <a:rPr lang="en-US" spc="-105"/>
              <a:t> </a:t>
            </a:r>
            <a:r>
              <a:rPr lang="en-US" spc="-275"/>
              <a:t>RE</a:t>
            </a:r>
            <a:r>
              <a:rPr lang="en-US" spc="-200"/>
              <a:t>S</a:t>
            </a:r>
            <a:r>
              <a:rPr lang="en-US" spc="-95"/>
              <a:t>T</a:t>
            </a:r>
            <a:r>
              <a:rPr lang="en-US" spc="-105"/>
              <a:t> </a:t>
            </a:r>
            <a:r>
              <a:rPr lang="en-US" spc="35"/>
              <a:t>API:</a:t>
            </a:r>
            <a:endParaRPr lang="en-US"/>
          </a:p>
          <a:p>
            <a:pPr marL="1520190" marR="5080" indent="-228600">
              <a:lnSpc>
                <a:spcPct val="90000"/>
              </a:lnSpc>
              <a:spcBef>
                <a:spcPts val="1745"/>
              </a:spcBef>
              <a:buFont typeface="Arial" panose="020B0604020202020204" pitchFamily="34" charset="0"/>
              <a:buChar char="•"/>
            </a:pPr>
            <a:r>
              <a:rPr lang="en-US" spc="90"/>
              <a:t>FlightNumber, </a:t>
            </a:r>
            <a:r>
              <a:rPr lang="en-US" spc="25"/>
              <a:t>Date, </a:t>
            </a:r>
            <a:r>
              <a:rPr lang="en-US" spc="50"/>
              <a:t>BoosterVersion, </a:t>
            </a:r>
            <a:r>
              <a:rPr lang="en-US" spc="-5"/>
              <a:t>PayloadMass, </a:t>
            </a:r>
            <a:r>
              <a:rPr lang="en-US" spc="140"/>
              <a:t>Orbit, </a:t>
            </a:r>
            <a:r>
              <a:rPr lang="en-US" spc="65"/>
              <a:t>LaunchSite, </a:t>
            </a:r>
            <a:r>
              <a:rPr lang="en-US" spc="70"/>
              <a:t> </a:t>
            </a:r>
            <a:r>
              <a:rPr lang="en-US" spc="145"/>
              <a:t>Outcome,</a:t>
            </a:r>
            <a:r>
              <a:rPr lang="en-US" spc="10"/>
              <a:t> </a:t>
            </a:r>
            <a:r>
              <a:rPr lang="en-US" spc="65"/>
              <a:t>Flights,</a:t>
            </a:r>
            <a:r>
              <a:rPr lang="en-US" spc="10"/>
              <a:t> </a:t>
            </a:r>
            <a:r>
              <a:rPr lang="en-US" spc="35"/>
              <a:t>GridFins,</a:t>
            </a:r>
            <a:r>
              <a:rPr lang="en-US" spc="10"/>
              <a:t> </a:t>
            </a:r>
            <a:r>
              <a:rPr lang="en-US" spc="-5"/>
              <a:t>Reused,</a:t>
            </a:r>
            <a:r>
              <a:rPr lang="en-US" spc="10"/>
              <a:t> </a:t>
            </a:r>
            <a:r>
              <a:rPr lang="en-US" spc="20"/>
              <a:t>Legs,</a:t>
            </a:r>
            <a:r>
              <a:rPr lang="en-US" spc="10"/>
              <a:t> </a:t>
            </a:r>
            <a:r>
              <a:rPr lang="en-US" spc="50"/>
              <a:t>LandingPad,</a:t>
            </a:r>
            <a:r>
              <a:rPr lang="en-US" spc="10"/>
              <a:t> </a:t>
            </a:r>
            <a:r>
              <a:rPr lang="en-US" spc="65"/>
              <a:t>Block,</a:t>
            </a:r>
            <a:r>
              <a:rPr lang="en-US" spc="10"/>
              <a:t> </a:t>
            </a:r>
            <a:r>
              <a:rPr lang="en-US" spc="55"/>
              <a:t>ReusedCount, </a:t>
            </a:r>
            <a:r>
              <a:rPr lang="en-US" spc="-900"/>
              <a:t> </a:t>
            </a:r>
            <a:r>
              <a:rPr lang="en-US" spc="25"/>
              <a:t>Serial,</a:t>
            </a:r>
            <a:r>
              <a:rPr lang="en-US" spc="-10"/>
              <a:t> </a:t>
            </a:r>
            <a:r>
              <a:rPr lang="en-US" spc="114"/>
              <a:t>Longitude,</a:t>
            </a:r>
            <a:r>
              <a:rPr lang="en-US" spc="-5"/>
              <a:t> </a:t>
            </a:r>
            <a:r>
              <a:rPr lang="en-US" spc="110"/>
              <a:t>Latitude</a:t>
            </a:r>
            <a:endParaRPr lang="en-US"/>
          </a:p>
          <a:p>
            <a:pPr marL="766445" indent="-228600">
              <a:lnSpc>
                <a:spcPct val="90000"/>
              </a:lnSpc>
              <a:spcBef>
                <a:spcPts val="4090"/>
              </a:spcBef>
              <a:buFont typeface="Arial" panose="020B0604020202020204" pitchFamily="34" charset="0"/>
              <a:buChar char="•"/>
            </a:pPr>
            <a:r>
              <a:rPr lang="en-US" spc="90"/>
              <a:t>Data</a:t>
            </a:r>
            <a:r>
              <a:rPr lang="en-US" spc="-110"/>
              <a:t> </a:t>
            </a:r>
            <a:r>
              <a:rPr lang="en-US" spc="175"/>
              <a:t>Columns</a:t>
            </a:r>
            <a:r>
              <a:rPr lang="en-US" spc="-105"/>
              <a:t> </a:t>
            </a:r>
            <a:r>
              <a:rPr lang="en-US" spc="105"/>
              <a:t>are</a:t>
            </a:r>
            <a:r>
              <a:rPr lang="en-US" spc="-105"/>
              <a:t> </a:t>
            </a:r>
            <a:r>
              <a:rPr lang="en-US" spc="215"/>
              <a:t>obtained</a:t>
            </a:r>
            <a:r>
              <a:rPr lang="en-US" spc="-110"/>
              <a:t> </a:t>
            </a:r>
            <a:r>
              <a:rPr lang="en-US" spc="235"/>
              <a:t>by</a:t>
            </a:r>
            <a:r>
              <a:rPr lang="en-US" spc="-105"/>
              <a:t> </a:t>
            </a:r>
            <a:r>
              <a:rPr lang="en-US" spc="175"/>
              <a:t>using</a:t>
            </a:r>
            <a:r>
              <a:rPr lang="en-US" spc="-105"/>
              <a:t> </a:t>
            </a:r>
            <a:r>
              <a:rPr lang="en-US" spc="160"/>
              <a:t>Wikipedia</a:t>
            </a:r>
            <a:r>
              <a:rPr lang="en-US" spc="-105"/>
              <a:t> </a:t>
            </a:r>
            <a:r>
              <a:rPr lang="en-US" spc="100"/>
              <a:t>Web</a:t>
            </a:r>
            <a:r>
              <a:rPr lang="en-US" spc="-110"/>
              <a:t> </a:t>
            </a:r>
            <a:r>
              <a:rPr lang="en-US" spc="165"/>
              <a:t>Scraping:</a:t>
            </a:r>
            <a:endParaRPr lang="en-US"/>
          </a:p>
          <a:p>
            <a:pPr marL="1520190" marR="1050925" indent="-228600">
              <a:lnSpc>
                <a:spcPct val="90000"/>
              </a:lnSpc>
              <a:spcBef>
                <a:spcPts val="1739"/>
              </a:spcBef>
              <a:buFont typeface="Arial" panose="020B0604020202020204" pitchFamily="34" charset="0"/>
              <a:buChar char="•"/>
            </a:pPr>
            <a:r>
              <a:rPr lang="en-US" spc="100"/>
              <a:t>Flight</a:t>
            </a:r>
            <a:r>
              <a:rPr lang="en-US" spc="5"/>
              <a:t> </a:t>
            </a:r>
            <a:r>
              <a:rPr lang="en-US" spc="20"/>
              <a:t>No.,</a:t>
            </a:r>
            <a:r>
              <a:rPr lang="en-US" spc="10"/>
              <a:t> </a:t>
            </a:r>
            <a:r>
              <a:rPr lang="en-US" spc="80"/>
              <a:t>Launch</a:t>
            </a:r>
            <a:r>
              <a:rPr lang="en-US" spc="5"/>
              <a:t> </a:t>
            </a:r>
            <a:r>
              <a:rPr lang="en-US" spc="60"/>
              <a:t>site,</a:t>
            </a:r>
            <a:r>
              <a:rPr lang="en-US" spc="10"/>
              <a:t> Payload,</a:t>
            </a:r>
            <a:r>
              <a:rPr lang="en-US" spc="5"/>
              <a:t> </a:t>
            </a:r>
            <a:r>
              <a:rPr lang="en-US" spc="-5"/>
              <a:t>PayloadMass,</a:t>
            </a:r>
            <a:r>
              <a:rPr lang="en-US" spc="10"/>
              <a:t> </a:t>
            </a:r>
            <a:r>
              <a:rPr lang="en-US" spc="140"/>
              <a:t>Orbit,</a:t>
            </a:r>
            <a:r>
              <a:rPr lang="en-US" spc="5"/>
              <a:t> </a:t>
            </a:r>
            <a:r>
              <a:rPr lang="en-US" spc="80"/>
              <a:t>Customer,</a:t>
            </a:r>
            <a:r>
              <a:rPr lang="en-US" spc="10"/>
              <a:t> </a:t>
            </a:r>
            <a:r>
              <a:rPr lang="en-US" spc="80"/>
              <a:t>Launch </a:t>
            </a:r>
            <a:r>
              <a:rPr lang="en-US" spc="-900"/>
              <a:t> </a:t>
            </a:r>
            <a:r>
              <a:rPr lang="en-US" spc="150"/>
              <a:t>outcome,</a:t>
            </a:r>
            <a:r>
              <a:rPr lang="en-US" spc="-5"/>
              <a:t> </a:t>
            </a:r>
            <a:r>
              <a:rPr lang="en-US" spc="30"/>
              <a:t>Version</a:t>
            </a:r>
            <a:r>
              <a:rPr lang="en-US" spc="-5"/>
              <a:t> </a:t>
            </a:r>
            <a:r>
              <a:rPr lang="en-US" spc="40"/>
              <a:t>Booster,</a:t>
            </a:r>
            <a:r>
              <a:rPr lang="en-US" spc="-5"/>
              <a:t> </a:t>
            </a:r>
            <a:r>
              <a:rPr lang="en-US" spc="75"/>
              <a:t>Booster</a:t>
            </a:r>
            <a:r>
              <a:rPr lang="en-US" spc="-5"/>
              <a:t> </a:t>
            </a:r>
            <a:r>
              <a:rPr lang="en-US" spc="110"/>
              <a:t>landing,</a:t>
            </a:r>
            <a:r>
              <a:rPr lang="en-US" spc="-5"/>
              <a:t> </a:t>
            </a:r>
            <a:r>
              <a:rPr lang="en-US" spc="25"/>
              <a:t>Date,</a:t>
            </a:r>
            <a:r>
              <a:rPr lang="en-US"/>
              <a:t> </a:t>
            </a:r>
            <a:r>
              <a:rPr lang="en-US" spc="40"/>
              <a:t>Time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5195" y="1055885"/>
            <a:ext cx="11336577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rocket</a:t>
            </a:r>
            <a:r>
              <a:rPr sz="2600" spc="-150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launch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SpaceX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50" dirty="0">
                <a:latin typeface="Microsoft Sans Serif"/>
                <a:cs typeface="Microsoft Sans Serif"/>
              </a:rPr>
              <a:t>Decoding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response </a:t>
            </a:r>
            <a:r>
              <a:rPr sz="2600" spc="180" dirty="0">
                <a:latin typeface="Microsoft Sans Serif"/>
                <a:cs typeface="Microsoft Sans Serif"/>
              </a:rPr>
              <a:t>content </a:t>
            </a:r>
            <a:r>
              <a:rPr sz="2600" spc="18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using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.json()</a:t>
            </a:r>
            <a:r>
              <a:rPr sz="2600" spc="-935" dirty="0">
                <a:latin typeface="Courier New"/>
                <a:cs typeface="Courier New"/>
              </a:rPr>
              <a:t> </a:t>
            </a:r>
            <a:r>
              <a:rPr sz="2600" spc="105" dirty="0">
                <a:latin typeface="Microsoft Sans Serif"/>
                <a:cs typeface="Microsoft Sans Serif"/>
              </a:rPr>
              <a:t>and  </a:t>
            </a:r>
            <a:r>
              <a:rPr sz="2600" spc="175" dirty="0">
                <a:latin typeface="Microsoft Sans Serif"/>
                <a:cs typeface="Microsoft Sans Serif"/>
              </a:rPr>
              <a:t>turning </a:t>
            </a:r>
            <a:r>
              <a:rPr sz="2600" spc="185" dirty="0">
                <a:latin typeface="Microsoft Sans Serif"/>
                <a:cs typeface="Microsoft Sans Serif"/>
              </a:rPr>
              <a:t>it </a:t>
            </a:r>
            <a:r>
              <a:rPr sz="2600" spc="170" dirty="0">
                <a:latin typeface="Microsoft Sans Serif"/>
                <a:cs typeface="Microsoft Sans Serif"/>
              </a:rPr>
              <a:t>into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using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ts val="3090"/>
              </a:lnSpc>
            </a:pPr>
            <a:r>
              <a:rPr sz="2600" spc="20" dirty="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needed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information about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14" dirty="0">
                <a:latin typeface="Microsoft Sans Serif"/>
                <a:cs typeface="Microsoft Sans Serif"/>
              </a:rPr>
              <a:t>launches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SpaceX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55" dirty="0">
                <a:latin typeface="Microsoft Sans Serif"/>
                <a:cs typeface="Microsoft Sans Serif"/>
              </a:rPr>
              <a:t>applying </a:t>
            </a:r>
            <a:r>
              <a:rPr sz="2600" spc="16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custom</a:t>
            </a:r>
            <a:r>
              <a:rPr sz="2600" spc="-12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functions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Microsoft Sans Serif"/>
                <a:cs typeface="Microsoft Sans Serif"/>
              </a:rPr>
              <a:t>Constructing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we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have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obtained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2" y="103848"/>
                </a:lnTo>
                <a:lnTo>
                  <a:pt x="72395" y="140058"/>
                </a:lnTo>
                <a:lnTo>
                  <a:pt x="46493" y="180612"/>
                </a:lnTo>
                <a:lnTo>
                  <a:pt x="26556" y="224966"/>
                </a:lnTo>
                <a:lnTo>
                  <a:pt x="7781" y="300727"/>
                </a:lnTo>
                <a:lnTo>
                  <a:pt x="3211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1" y="2892729"/>
                </a:lnTo>
                <a:lnTo>
                  <a:pt x="7781" y="2940819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8"/>
                </a:lnTo>
                <a:lnTo>
                  <a:pt x="103722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5" y="3241423"/>
                </a:lnTo>
                <a:lnTo>
                  <a:pt x="3263903" y="3240558"/>
                </a:lnTo>
                <a:lnTo>
                  <a:pt x="3319983" y="3238211"/>
                </a:lnTo>
                <a:lnTo>
                  <a:pt x="3368073" y="3233640"/>
                </a:lnTo>
                <a:lnTo>
                  <a:pt x="3409060" y="3226103"/>
                </a:lnTo>
                <a:lnTo>
                  <a:pt x="3488190" y="3194926"/>
                </a:lnTo>
                <a:lnTo>
                  <a:pt x="3528744" y="3169025"/>
                </a:lnTo>
                <a:lnTo>
                  <a:pt x="3564955" y="3137699"/>
                </a:lnTo>
                <a:lnTo>
                  <a:pt x="3596282" y="3101488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19"/>
                </a:lnTo>
                <a:lnTo>
                  <a:pt x="3665466" y="2892729"/>
                </a:lnTo>
                <a:lnTo>
                  <a:pt x="3667813" y="2836648"/>
                </a:lnTo>
                <a:lnTo>
                  <a:pt x="3668677" y="2771690"/>
                </a:lnTo>
                <a:lnTo>
                  <a:pt x="3668677" y="469856"/>
                </a:lnTo>
                <a:lnTo>
                  <a:pt x="3667813" y="404898"/>
                </a:lnTo>
                <a:lnTo>
                  <a:pt x="3665466" y="348818"/>
                </a:lnTo>
                <a:lnTo>
                  <a:pt x="3660896" y="300727"/>
                </a:lnTo>
                <a:lnTo>
                  <a:pt x="3653361" y="259740"/>
                </a:lnTo>
                <a:lnTo>
                  <a:pt x="3622184" y="180612"/>
                </a:lnTo>
                <a:lnTo>
                  <a:pt x="3596282" y="140058"/>
                </a:lnTo>
                <a:lnTo>
                  <a:pt x="3564955" y="103848"/>
                </a:lnTo>
                <a:lnTo>
                  <a:pt x="3528744" y="72521"/>
                </a:lnTo>
                <a:lnTo>
                  <a:pt x="3488190" y="46620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9" y="180612"/>
                </a:lnTo>
                <a:lnTo>
                  <a:pt x="26566" y="224966"/>
                </a:lnTo>
                <a:lnTo>
                  <a:pt x="7784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4" y="2940819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6" y="3241423"/>
                </a:lnTo>
                <a:lnTo>
                  <a:pt x="3263906" y="3240558"/>
                </a:lnTo>
                <a:lnTo>
                  <a:pt x="3319988" y="3238211"/>
                </a:lnTo>
                <a:lnTo>
                  <a:pt x="3368081" y="3233640"/>
                </a:lnTo>
                <a:lnTo>
                  <a:pt x="3409070" y="3226103"/>
                </a:lnTo>
                <a:lnTo>
                  <a:pt x="3488197" y="3194926"/>
                </a:lnTo>
                <a:lnTo>
                  <a:pt x="3528749" y="3169025"/>
                </a:lnTo>
                <a:lnTo>
                  <a:pt x="3564960" y="3137699"/>
                </a:lnTo>
                <a:lnTo>
                  <a:pt x="3596286" y="3101488"/>
                </a:lnTo>
                <a:lnTo>
                  <a:pt x="3622188" y="3060935"/>
                </a:lnTo>
                <a:lnTo>
                  <a:pt x="3642121" y="3016580"/>
                </a:lnTo>
                <a:lnTo>
                  <a:pt x="3660903" y="2940819"/>
                </a:lnTo>
                <a:lnTo>
                  <a:pt x="3665475" y="2892729"/>
                </a:lnTo>
                <a:lnTo>
                  <a:pt x="3667823" y="2836648"/>
                </a:lnTo>
                <a:lnTo>
                  <a:pt x="3668688" y="2771690"/>
                </a:lnTo>
                <a:lnTo>
                  <a:pt x="3668688" y="469856"/>
                </a:lnTo>
                <a:lnTo>
                  <a:pt x="3667823" y="404898"/>
                </a:lnTo>
                <a:lnTo>
                  <a:pt x="3665475" y="348818"/>
                </a:lnTo>
                <a:lnTo>
                  <a:pt x="3660903" y="300727"/>
                </a:lnTo>
                <a:lnTo>
                  <a:pt x="3653366" y="259740"/>
                </a:lnTo>
                <a:lnTo>
                  <a:pt x="3622188" y="180612"/>
                </a:lnTo>
                <a:lnTo>
                  <a:pt x="3596286" y="140058"/>
                </a:lnTo>
                <a:lnTo>
                  <a:pt x="3564960" y="103848"/>
                </a:lnTo>
                <a:lnTo>
                  <a:pt x="3528749" y="72521"/>
                </a:lnTo>
                <a:lnTo>
                  <a:pt x="3488197" y="46620"/>
                </a:lnTo>
                <a:lnTo>
                  <a:pt x="3443844" y="26687"/>
                </a:lnTo>
                <a:lnTo>
                  <a:pt x="3368081" y="7907"/>
                </a:lnTo>
                <a:lnTo>
                  <a:pt x="3319988" y="3335"/>
                </a:lnTo>
                <a:lnTo>
                  <a:pt x="3263906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Filtering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only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include </a:t>
            </a:r>
            <a:r>
              <a:rPr sz="2600" spc="80" dirty="0">
                <a:latin typeface="Microsoft Sans Serif"/>
                <a:cs typeface="Microsoft Sans Serif"/>
              </a:rPr>
              <a:t>Falcon </a:t>
            </a:r>
            <a:r>
              <a:rPr sz="2600" spc="245" dirty="0">
                <a:latin typeface="Microsoft Sans Serif"/>
                <a:cs typeface="Microsoft Sans Serif"/>
              </a:rPr>
              <a:t>9 </a:t>
            </a:r>
            <a:r>
              <a:rPr sz="2600" spc="250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launches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Microsoft Sans Serif"/>
                <a:cs typeface="Microsoft Sans Serif"/>
              </a:rPr>
              <a:t>Replacing </a:t>
            </a:r>
            <a:r>
              <a:rPr sz="2600" spc="125" dirty="0">
                <a:latin typeface="Microsoft Sans Serif"/>
                <a:cs typeface="Microsoft Sans Serif"/>
              </a:rPr>
              <a:t>missing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values </a:t>
            </a:r>
            <a:r>
              <a:rPr sz="2600" spc="195" dirty="0">
                <a:latin typeface="Microsoft Sans Serif"/>
                <a:cs typeface="Microsoft Sans Serif"/>
              </a:rPr>
              <a:t>of </a:t>
            </a:r>
            <a:r>
              <a:rPr sz="2600" spc="70" dirty="0">
                <a:latin typeface="Microsoft Sans Serif"/>
                <a:cs typeface="Microsoft Sans Serif"/>
              </a:rPr>
              <a:t>Payload </a:t>
            </a:r>
            <a:r>
              <a:rPr sz="2600" spc="75" dirty="0">
                <a:latin typeface="Microsoft Sans Serif"/>
                <a:cs typeface="Microsoft Sans Serif"/>
              </a:rPr>
              <a:t> </a:t>
            </a:r>
            <a:r>
              <a:rPr sz="2600" spc="45" dirty="0">
                <a:latin typeface="Microsoft Sans Serif"/>
                <a:cs typeface="Microsoft Sans Serif"/>
              </a:rPr>
              <a:t>Mass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calculated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.mean()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this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column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Microsoft Sans Serif"/>
                <a:cs typeface="Microsoft Sans Serif"/>
              </a:rPr>
              <a:t>Exporting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9" y="3454547"/>
            <a:ext cx="887730" cy="846455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998" y="1055884"/>
            <a:ext cx="12151923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Falcon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245" dirty="0">
                <a:latin typeface="Microsoft Sans Serif"/>
                <a:cs typeface="Microsoft Sans Serif"/>
              </a:rPr>
              <a:t>9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launch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Wikipedia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BeautifulSoup</a:t>
            </a:r>
            <a:r>
              <a:rPr sz="2600" spc="-12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object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60" dirty="0">
                <a:latin typeface="Microsoft Sans Serif"/>
                <a:cs typeface="Microsoft Sans Serif"/>
              </a:rPr>
              <a:t>HTML </a:t>
            </a:r>
            <a:r>
              <a:rPr sz="2600" spc="6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response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spc="135" dirty="0">
                <a:latin typeface="Microsoft Sans Serif"/>
                <a:cs typeface="Microsoft Sans Serif"/>
              </a:rPr>
              <a:t>Extracting</a:t>
            </a:r>
            <a:endParaRPr sz="26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85" dirty="0">
                <a:latin typeface="Microsoft Sans Serif"/>
                <a:cs typeface="Microsoft Sans Serif"/>
              </a:rPr>
              <a:t>all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105" dirty="0">
                <a:latin typeface="Microsoft Sans Serif"/>
                <a:cs typeface="Microsoft Sans Serif"/>
              </a:rPr>
              <a:t>names </a:t>
            </a:r>
            <a:r>
              <a:rPr sz="2600" spc="110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HTML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table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header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8"/>
                </a:lnTo>
                <a:lnTo>
                  <a:pt x="239318" y="14236"/>
                </a:lnTo>
                <a:lnTo>
                  <a:pt x="158604" y="47327"/>
                </a:lnTo>
                <a:lnTo>
                  <a:pt x="115134" y="77831"/>
                </a:lnTo>
                <a:lnTo>
                  <a:pt x="77715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6"/>
                </a:lnTo>
                <a:lnTo>
                  <a:pt x="2960" y="2919993"/>
                </a:lnTo>
                <a:lnTo>
                  <a:pt x="7173" y="2964324"/>
                </a:lnTo>
                <a:lnTo>
                  <a:pt x="14119" y="3002108"/>
                </a:lnTo>
                <a:lnTo>
                  <a:pt x="47210" y="3082824"/>
                </a:lnTo>
                <a:lnTo>
                  <a:pt x="77715" y="3126295"/>
                </a:lnTo>
                <a:lnTo>
                  <a:pt x="115134" y="3163714"/>
                </a:lnTo>
                <a:lnTo>
                  <a:pt x="158604" y="3194218"/>
                </a:lnTo>
                <a:lnTo>
                  <a:pt x="207262" y="3216946"/>
                </a:lnTo>
                <a:lnTo>
                  <a:pt x="277104" y="3234258"/>
                </a:lnTo>
                <a:lnTo>
                  <a:pt x="321437" y="3238472"/>
                </a:lnTo>
                <a:lnTo>
                  <a:pt x="373136" y="3240636"/>
                </a:lnTo>
                <a:lnTo>
                  <a:pt x="433018" y="3241433"/>
                </a:lnTo>
                <a:lnTo>
                  <a:pt x="501902" y="3241547"/>
                </a:lnTo>
                <a:lnTo>
                  <a:pt x="3166794" y="3241547"/>
                </a:lnTo>
                <a:lnTo>
                  <a:pt x="3235678" y="3241433"/>
                </a:lnTo>
                <a:lnTo>
                  <a:pt x="3295560" y="3240636"/>
                </a:lnTo>
                <a:lnTo>
                  <a:pt x="3347258" y="3238472"/>
                </a:lnTo>
                <a:lnTo>
                  <a:pt x="3391589" y="3234258"/>
                </a:lnTo>
                <a:lnTo>
                  <a:pt x="3429372" y="3227310"/>
                </a:lnTo>
                <a:lnTo>
                  <a:pt x="3510087" y="3194218"/>
                </a:lnTo>
                <a:lnTo>
                  <a:pt x="3553560" y="3163714"/>
                </a:lnTo>
                <a:lnTo>
                  <a:pt x="3590980" y="3126295"/>
                </a:lnTo>
                <a:lnTo>
                  <a:pt x="3621486" y="3082824"/>
                </a:lnTo>
                <a:lnTo>
                  <a:pt x="3644214" y="3034163"/>
                </a:lnTo>
                <a:lnTo>
                  <a:pt x="3661523" y="2964324"/>
                </a:lnTo>
                <a:lnTo>
                  <a:pt x="3665736" y="2919993"/>
                </a:lnTo>
                <a:lnTo>
                  <a:pt x="3667900" y="2868296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0"/>
                </a:lnTo>
                <a:lnTo>
                  <a:pt x="3665736" y="321553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0" y="115250"/>
                </a:lnTo>
                <a:lnTo>
                  <a:pt x="3553560" y="77831"/>
                </a:lnTo>
                <a:lnTo>
                  <a:pt x="3510087" y="47327"/>
                </a:lnTo>
                <a:lnTo>
                  <a:pt x="3461424" y="24600"/>
                </a:lnTo>
                <a:lnTo>
                  <a:pt x="3391589" y="7288"/>
                </a:lnTo>
                <a:lnTo>
                  <a:pt x="3347258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Microsoft Sans Serif"/>
                <a:cs typeface="Microsoft Sans Serif"/>
              </a:rPr>
              <a:t>Collecting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30" dirty="0">
                <a:latin typeface="Microsoft Sans Serif"/>
                <a:cs typeface="Microsoft Sans Serif"/>
              </a:rPr>
              <a:t>parsing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HTML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tables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Microsoft Sans Serif"/>
                <a:cs typeface="Microsoft Sans Serif"/>
              </a:rPr>
              <a:t>Constructing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we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have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obtained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Microsoft Sans Serif"/>
                <a:cs typeface="Microsoft Sans Serif"/>
              </a:rPr>
              <a:t>Exporting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607083" y="3501159"/>
            <a:ext cx="774065" cy="755650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597476" y="7844535"/>
            <a:ext cx="774065" cy="755650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909" y="1055884"/>
            <a:ext cx="5958101" cy="83821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2355758" y="2326761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47161" y="2406728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10" dirty="0">
                <a:latin typeface="Microsoft Sans Serif"/>
                <a:cs typeface="Microsoft Sans Serif"/>
              </a:rPr>
              <a:t>Perform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135" dirty="0">
                <a:latin typeface="Microsoft Sans Serif"/>
                <a:cs typeface="Microsoft Sans Serif"/>
              </a:rPr>
              <a:t>exploratory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60" dirty="0">
                <a:latin typeface="Microsoft Sans Serif"/>
                <a:cs typeface="Microsoft Sans Serif"/>
              </a:rPr>
              <a:t>Data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75" dirty="0">
                <a:latin typeface="Microsoft Sans Serif"/>
                <a:cs typeface="Microsoft Sans Serif"/>
              </a:rPr>
              <a:t>Analysis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0" dirty="0">
                <a:latin typeface="Microsoft Sans Serif"/>
                <a:cs typeface="Microsoft Sans Serif"/>
              </a:rPr>
              <a:t>determine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90" dirty="0">
                <a:latin typeface="Microsoft Sans Serif"/>
                <a:cs typeface="Microsoft Sans Serif"/>
              </a:rPr>
              <a:t>Training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65" dirty="0">
                <a:latin typeface="Microsoft Sans Serif"/>
                <a:cs typeface="Microsoft Sans Serif"/>
              </a:rPr>
              <a:t>Labels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696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3"/>
                </a:lnTo>
                <a:lnTo>
                  <a:pt x="301530" y="7735"/>
                </a:lnTo>
                <a:lnTo>
                  <a:pt x="260679" y="15107"/>
                </a:lnTo>
                <a:lnTo>
                  <a:pt x="181304" y="46204"/>
                </a:lnTo>
                <a:lnTo>
                  <a:pt x="140416" y="72318"/>
                </a:lnTo>
                <a:lnTo>
                  <a:pt x="103906" y="103903"/>
                </a:lnTo>
                <a:lnTo>
                  <a:pt x="72320" y="140412"/>
                </a:lnTo>
                <a:lnTo>
                  <a:pt x="46204" y="181300"/>
                </a:lnTo>
                <a:lnTo>
                  <a:pt x="26103" y="226021"/>
                </a:lnTo>
                <a:lnTo>
                  <a:pt x="8325" y="298191"/>
                </a:lnTo>
                <a:lnTo>
                  <a:pt x="3761" y="344945"/>
                </a:lnTo>
                <a:lnTo>
                  <a:pt x="1262" y="398330"/>
                </a:lnTo>
                <a:lnTo>
                  <a:pt x="213" y="457983"/>
                </a:lnTo>
                <a:lnTo>
                  <a:pt x="0" y="523544"/>
                </a:lnTo>
                <a:lnTo>
                  <a:pt x="213" y="589104"/>
                </a:lnTo>
                <a:lnTo>
                  <a:pt x="1262" y="648758"/>
                </a:lnTo>
                <a:lnTo>
                  <a:pt x="3761" y="702143"/>
                </a:lnTo>
                <a:lnTo>
                  <a:pt x="8325" y="748897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5"/>
                </a:lnTo>
                <a:lnTo>
                  <a:pt x="103906" y="943184"/>
                </a:lnTo>
                <a:lnTo>
                  <a:pt x="140416" y="974769"/>
                </a:lnTo>
                <a:lnTo>
                  <a:pt x="181304" y="1000884"/>
                </a:lnTo>
                <a:lnTo>
                  <a:pt x="226024" y="1020982"/>
                </a:lnTo>
                <a:lnTo>
                  <a:pt x="301530" y="1039353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3"/>
                </a:lnTo>
                <a:lnTo>
                  <a:pt x="6440686" y="1031980"/>
                </a:lnTo>
                <a:lnTo>
                  <a:pt x="6520062" y="1000884"/>
                </a:lnTo>
                <a:lnTo>
                  <a:pt x="6560950" y="974769"/>
                </a:lnTo>
                <a:lnTo>
                  <a:pt x="6597460" y="943184"/>
                </a:lnTo>
                <a:lnTo>
                  <a:pt x="6629046" y="906675"/>
                </a:lnTo>
                <a:lnTo>
                  <a:pt x="6655162" y="865787"/>
                </a:lnTo>
                <a:lnTo>
                  <a:pt x="6675262" y="821067"/>
                </a:lnTo>
                <a:lnTo>
                  <a:pt x="6693041" y="748897"/>
                </a:lnTo>
                <a:lnTo>
                  <a:pt x="6697604" y="702143"/>
                </a:lnTo>
                <a:lnTo>
                  <a:pt x="6700104" y="648758"/>
                </a:lnTo>
                <a:lnTo>
                  <a:pt x="6701153" y="589104"/>
                </a:lnTo>
                <a:lnTo>
                  <a:pt x="6701366" y="523544"/>
                </a:lnTo>
                <a:lnTo>
                  <a:pt x="6701153" y="457983"/>
                </a:lnTo>
                <a:lnTo>
                  <a:pt x="6700104" y="398330"/>
                </a:lnTo>
                <a:lnTo>
                  <a:pt x="6697604" y="344945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0"/>
                </a:lnTo>
                <a:lnTo>
                  <a:pt x="6629046" y="140412"/>
                </a:lnTo>
                <a:lnTo>
                  <a:pt x="6597460" y="103903"/>
                </a:lnTo>
                <a:lnTo>
                  <a:pt x="6560950" y="72318"/>
                </a:lnTo>
                <a:lnTo>
                  <a:pt x="6520062" y="46204"/>
                </a:lnTo>
                <a:lnTo>
                  <a:pt x="6475342" y="26106"/>
                </a:lnTo>
                <a:lnTo>
                  <a:pt x="6399836" y="7735"/>
                </a:lnTo>
                <a:lnTo>
                  <a:pt x="6351906" y="3263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5758" y="5166039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5758" y="635738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56123" y="4054664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launches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on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each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site</a:t>
            </a:r>
            <a:endParaRPr sz="245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occurrence </a:t>
            </a:r>
            <a:r>
              <a:rPr sz="2450" spc="-64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each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70" dirty="0">
                <a:latin typeface="Microsoft Sans Serif"/>
                <a:cs typeface="Microsoft Sans Serif"/>
              </a:rPr>
              <a:t>orbit</a:t>
            </a:r>
            <a:endParaRPr sz="2450">
              <a:latin typeface="Microsoft Sans Serif"/>
              <a:cs typeface="Microsoft Sans Serif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occurrence </a:t>
            </a:r>
            <a:r>
              <a:rPr sz="2450" spc="-64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mission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5" dirty="0">
                <a:latin typeface="Microsoft Sans Serif"/>
                <a:cs typeface="Microsoft Sans Serif"/>
              </a:rPr>
              <a:t>outcome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per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70" dirty="0">
                <a:latin typeface="Microsoft Sans Serif"/>
                <a:cs typeface="Microsoft Sans Serif"/>
              </a:rPr>
              <a:t>orbit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type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726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5758" y="874007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8"/>
                </a:lnTo>
                <a:lnTo>
                  <a:pt x="239324" y="14236"/>
                </a:lnTo>
                <a:lnTo>
                  <a:pt x="158609" y="47327"/>
                </a:lnTo>
                <a:lnTo>
                  <a:pt x="115136" y="77831"/>
                </a:lnTo>
                <a:lnTo>
                  <a:pt x="77716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0"/>
                </a:lnTo>
                <a:lnTo>
                  <a:pt x="6586001" y="77831"/>
                </a:lnTo>
                <a:lnTo>
                  <a:pt x="6542529" y="47327"/>
                </a:lnTo>
                <a:lnTo>
                  <a:pt x="6493866" y="24600"/>
                </a:lnTo>
                <a:lnTo>
                  <a:pt x="6424031" y="7288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56525" y="7628694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95" dirty="0">
                <a:latin typeface="Microsoft Sans Serif"/>
                <a:cs typeface="Microsoft Sans Serif"/>
              </a:rPr>
              <a:t>Create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0" dirty="0">
                <a:latin typeface="Microsoft Sans Serif"/>
                <a:cs typeface="Microsoft Sans Serif"/>
              </a:rPr>
              <a:t>a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30" dirty="0">
                <a:latin typeface="Microsoft Sans Serif"/>
                <a:cs typeface="Microsoft Sans Serif"/>
              </a:rPr>
              <a:t>landing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65" dirty="0">
                <a:latin typeface="Microsoft Sans Serif"/>
                <a:cs typeface="Microsoft Sans Serif"/>
              </a:rPr>
              <a:t>outcome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label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from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Outcome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column</a:t>
            </a:r>
            <a:endParaRPr sz="2450">
              <a:latin typeface="Microsoft Sans Serif"/>
              <a:cs typeface="Microsoft Sans Serif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30" dirty="0">
                <a:latin typeface="Microsoft Sans Serif"/>
                <a:cs typeface="Microsoft Sans Serif"/>
              </a:rPr>
              <a:t>Exporting</a:t>
            </a:r>
            <a:r>
              <a:rPr sz="2450" spc="-10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95" dirty="0">
                <a:latin typeface="Microsoft Sans Serif"/>
                <a:cs typeface="Microsoft Sans Serif"/>
              </a:rPr>
              <a:t> </a:t>
            </a:r>
            <a:r>
              <a:rPr sz="2450" spc="110" dirty="0">
                <a:latin typeface="Microsoft Sans Serif"/>
                <a:cs typeface="Microsoft Sans Serif"/>
              </a:rPr>
              <a:t>data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90" dirty="0">
                <a:latin typeface="Microsoft Sans Serif"/>
                <a:cs typeface="Microsoft Sans Serif"/>
              </a:rPr>
              <a:t>to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-5" dirty="0">
                <a:latin typeface="Microsoft Sans Serif"/>
                <a:cs typeface="Microsoft Sans Serif"/>
              </a:rPr>
              <a:t>CSV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88882" y="3401765"/>
            <a:ext cx="635000" cy="535940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7" name="object 3">
            <a:extLst>
              <a:ext uri="{FF2B5EF4-FFF2-40B4-BE49-F238E27FC236}">
                <a16:creationId xmlns:a16="http://schemas.microsoft.com/office/drawing/2014/main" id="{EC3D0A28-A515-EEE0-EDB6-449526DA7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1029061"/>
              </p:ext>
            </p:extLst>
          </p:nvPr>
        </p:nvGraphicFramePr>
        <p:xfrm>
          <a:off x="967794" y="2212962"/>
          <a:ext cx="11583035" cy="8576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82156" y="6441007"/>
            <a:ext cx="6950464" cy="3955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defTabSz="914400"/>
            <a:r>
              <a:rPr lang="en-US" sz="4400" kern="1200" spc="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Charts</a:t>
            </a:r>
            <a:r>
              <a:rPr lang="en-US" sz="4400" kern="1200" spc="-14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17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were</a:t>
            </a:r>
            <a:r>
              <a:rPr lang="en-US" sz="4400" kern="1200" spc="-13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24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plotted: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1068" y="2419471"/>
            <a:ext cx="16283891" cy="105845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284919" y="6405749"/>
            <a:ext cx="9437024" cy="395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66445" marR="17145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pc="105" dirty="0"/>
              <a:t>Flight</a:t>
            </a:r>
            <a:r>
              <a:rPr lang="en-US" dirty="0"/>
              <a:t> </a:t>
            </a:r>
            <a:r>
              <a:rPr lang="en-US" spc="145" dirty="0"/>
              <a:t>Number</a:t>
            </a:r>
            <a:r>
              <a:rPr lang="en-US" spc="5" dirty="0"/>
              <a:t> </a:t>
            </a:r>
            <a:r>
              <a:rPr lang="en-US" spc="20" dirty="0"/>
              <a:t>vs.</a:t>
            </a:r>
            <a:r>
              <a:rPr lang="en-US" spc="5" dirty="0"/>
              <a:t> </a:t>
            </a:r>
            <a:r>
              <a:rPr lang="en-US" spc="15" dirty="0"/>
              <a:t>Payload</a:t>
            </a:r>
            <a:r>
              <a:rPr lang="en-US" spc="5" dirty="0"/>
              <a:t> </a:t>
            </a:r>
            <a:r>
              <a:rPr lang="en-US" spc="-25" dirty="0"/>
              <a:t>Mass,</a:t>
            </a:r>
            <a:r>
              <a:rPr lang="en-US" spc="5" dirty="0"/>
              <a:t> </a:t>
            </a:r>
            <a:r>
              <a:rPr lang="en-US" spc="105" dirty="0"/>
              <a:t>Flight</a:t>
            </a:r>
            <a:r>
              <a:rPr lang="en-US" spc="5" dirty="0"/>
              <a:t> </a:t>
            </a:r>
            <a:r>
              <a:rPr lang="en-US" spc="145" dirty="0"/>
              <a:t>Number</a:t>
            </a:r>
            <a:r>
              <a:rPr lang="en-US" spc="5" dirty="0"/>
              <a:t> </a:t>
            </a:r>
            <a:r>
              <a:rPr lang="en-US" spc="20" dirty="0"/>
              <a:t>vs.</a:t>
            </a:r>
            <a:r>
              <a:rPr lang="en-US" spc="5" dirty="0"/>
              <a:t> </a:t>
            </a:r>
            <a:r>
              <a:rPr lang="en-US" spc="90" dirty="0"/>
              <a:t>Launch</a:t>
            </a:r>
            <a:r>
              <a:rPr lang="en-US" dirty="0"/>
              <a:t> </a:t>
            </a:r>
            <a:r>
              <a:rPr lang="en-US" spc="50" dirty="0"/>
              <a:t>Site,</a:t>
            </a:r>
            <a:r>
              <a:rPr lang="en-US" spc="5" dirty="0"/>
              <a:t> </a:t>
            </a:r>
            <a:r>
              <a:rPr lang="en-US" spc="15" dirty="0"/>
              <a:t>Payload</a:t>
            </a:r>
            <a:r>
              <a:rPr lang="en-US" spc="5" dirty="0"/>
              <a:t> </a:t>
            </a:r>
            <a:r>
              <a:rPr lang="en-US" spc="-30" dirty="0"/>
              <a:t>Mass </a:t>
            </a:r>
            <a:r>
              <a:rPr lang="en-US" spc="-940" dirty="0"/>
              <a:t> </a:t>
            </a:r>
            <a:r>
              <a:rPr lang="en-US" spc="20" dirty="0"/>
              <a:t>vs. </a:t>
            </a:r>
            <a:r>
              <a:rPr lang="en-US" spc="90" dirty="0"/>
              <a:t>Launch </a:t>
            </a:r>
            <a:r>
              <a:rPr lang="en-US" spc="50" dirty="0"/>
              <a:t>Site, </a:t>
            </a:r>
            <a:r>
              <a:rPr lang="en-US" spc="180" dirty="0"/>
              <a:t>Orbit </a:t>
            </a:r>
            <a:r>
              <a:rPr lang="en-US" spc="-10" dirty="0"/>
              <a:t>Type </a:t>
            </a:r>
            <a:r>
              <a:rPr lang="en-US" spc="20" dirty="0"/>
              <a:t>vs. </a:t>
            </a:r>
            <a:r>
              <a:rPr lang="en-US" spc="55" dirty="0"/>
              <a:t>Success </a:t>
            </a:r>
            <a:r>
              <a:rPr lang="en-US" spc="-20" dirty="0"/>
              <a:t>Rate, </a:t>
            </a:r>
            <a:r>
              <a:rPr lang="en-US" spc="105" dirty="0"/>
              <a:t>Flight </a:t>
            </a:r>
            <a:r>
              <a:rPr lang="en-US" spc="145" dirty="0"/>
              <a:t>Number </a:t>
            </a:r>
            <a:r>
              <a:rPr lang="en-US" spc="20" dirty="0"/>
              <a:t>vs. </a:t>
            </a:r>
            <a:r>
              <a:rPr lang="en-US" spc="180" dirty="0"/>
              <a:t>Orbit </a:t>
            </a:r>
            <a:r>
              <a:rPr lang="en-US" spc="-10" dirty="0"/>
              <a:t>Type, </a:t>
            </a:r>
            <a:r>
              <a:rPr lang="en-US" spc="-5" dirty="0"/>
              <a:t> </a:t>
            </a:r>
            <a:r>
              <a:rPr lang="en-US" spc="15" dirty="0"/>
              <a:t>Payload</a:t>
            </a:r>
            <a:r>
              <a:rPr lang="en-US" spc="-10" dirty="0"/>
              <a:t> </a:t>
            </a:r>
            <a:r>
              <a:rPr lang="en-US" spc="-30" dirty="0"/>
              <a:t>Mass</a:t>
            </a:r>
            <a:r>
              <a:rPr lang="en-US" spc="-5" dirty="0"/>
              <a:t> </a:t>
            </a:r>
            <a:r>
              <a:rPr lang="en-US" spc="25" dirty="0"/>
              <a:t>vs</a:t>
            </a:r>
            <a:r>
              <a:rPr lang="en-US" spc="-5" dirty="0"/>
              <a:t> </a:t>
            </a:r>
            <a:r>
              <a:rPr lang="en-US" spc="180" dirty="0"/>
              <a:t>Orbit</a:t>
            </a:r>
            <a:r>
              <a:rPr lang="en-US" spc="-5" dirty="0"/>
              <a:t> </a:t>
            </a:r>
            <a:r>
              <a:rPr lang="en-US" spc="-10" dirty="0"/>
              <a:t>Type</a:t>
            </a:r>
            <a:r>
              <a:rPr lang="en-US" spc="-5" dirty="0"/>
              <a:t> </a:t>
            </a:r>
            <a:r>
              <a:rPr lang="en-US" spc="114" dirty="0"/>
              <a:t>and</a:t>
            </a:r>
            <a:r>
              <a:rPr lang="en-US" spc="-5" dirty="0"/>
              <a:t> </a:t>
            </a:r>
            <a:r>
              <a:rPr lang="en-US" spc="55" dirty="0"/>
              <a:t>Success</a:t>
            </a:r>
            <a:r>
              <a:rPr lang="en-US" spc="-5" dirty="0"/>
              <a:t> </a:t>
            </a:r>
            <a:r>
              <a:rPr lang="en-US" spc="-20" dirty="0"/>
              <a:t>Rate</a:t>
            </a:r>
            <a:r>
              <a:rPr lang="en-US" spc="-5" dirty="0"/>
              <a:t> </a:t>
            </a:r>
            <a:r>
              <a:rPr lang="en-US" spc="-25" dirty="0"/>
              <a:t>Yearly</a:t>
            </a:r>
            <a:r>
              <a:rPr lang="en-US" spc="-5" dirty="0"/>
              <a:t> </a:t>
            </a:r>
            <a:r>
              <a:rPr lang="en-US" spc="45" dirty="0"/>
              <a:t>Trend</a:t>
            </a:r>
            <a:endParaRPr lang="en-US" dirty="0"/>
          </a:p>
          <a:p>
            <a:pPr indent="-228600">
              <a:lnSpc>
                <a:spcPct val="90000"/>
              </a:lnSpc>
              <a:spcBef>
                <a:spcPts val="3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12700" marR="88011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pc="114" dirty="0"/>
              <a:t>Scatter</a:t>
            </a:r>
            <a:r>
              <a:rPr lang="en-US" spc="-10" dirty="0"/>
              <a:t> </a:t>
            </a:r>
            <a:r>
              <a:rPr lang="en-US" spc="145" dirty="0"/>
              <a:t>plots</a:t>
            </a:r>
            <a:r>
              <a:rPr lang="en-US" spc="-5" dirty="0"/>
              <a:t> </a:t>
            </a:r>
            <a:r>
              <a:rPr lang="en-US" spc="114" dirty="0"/>
              <a:t>show</a:t>
            </a:r>
            <a:r>
              <a:rPr lang="en-US" spc="-5" dirty="0"/>
              <a:t> </a:t>
            </a:r>
            <a:r>
              <a:rPr lang="en-US" spc="155" dirty="0"/>
              <a:t>the</a:t>
            </a:r>
            <a:r>
              <a:rPr lang="en-US" spc="-10" dirty="0"/>
              <a:t> </a:t>
            </a:r>
            <a:r>
              <a:rPr lang="en-US" spc="110" dirty="0"/>
              <a:t>relationship</a:t>
            </a:r>
            <a:r>
              <a:rPr lang="en-US" spc="-5" dirty="0"/>
              <a:t> </a:t>
            </a:r>
            <a:r>
              <a:rPr lang="en-US" spc="145" dirty="0"/>
              <a:t>between</a:t>
            </a:r>
            <a:r>
              <a:rPr lang="en-US" spc="-5" dirty="0"/>
              <a:t> </a:t>
            </a:r>
            <a:r>
              <a:rPr lang="en-US" spc="60" dirty="0"/>
              <a:t>variables.</a:t>
            </a:r>
            <a:r>
              <a:rPr lang="en-US" spc="-5" dirty="0"/>
              <a:t> </a:t>
            </a:r>
            <a:r>
              <a:rPr lang="en-US" spc="120" dirty="0"/>
              <a:t>If</a:t>
            </a:r>
            <a:r>
              <a:rPr lang="en-US" spc="-10" dirty="0"/>
              <a:t> </a:t>
            </a:r>
            <a:r>
              <a:rPr lang="en-US" spc="-60" dirty="0"/>
              <a:t>a</a:t>
            </a:r>
            <a:r>
              <a:rPr lang="en-US" spc="-5" dirty="0"/>
              <a:t> </a:t>
            </a:r>
            <a:r>
              <a:rPr lang="en-US" spc="110" dirty="0"/>
              <a:t>relationship</a:t>
            </a:r>
            <a:r>
              <a:rPr lang="en-US" spc="-5" dirty="0"/>
              <a:t> </a:t>
            </a:r>
            <a:r>
              <a:rPr lang="en-US" spc="45" dirty="0"/>
              <a:t>exists, </a:t>
            </a:r>
            <a:r>
              <a:rPr lang="en-US" spc="-940" dirty="0"/>
              <a:t> </a:t>
            </a:r>
            <a:r>
              <a:rPr lang="en-US" spc="135" dirty="0"/>
              <a:t>they</a:t>
            </a:r>
            <a:r>
              <a:rPr lang="en-US" spc="-5" dirty="0"/>
              <a:t> </a:t>
            </a:r>
            <a:r>
              <a:rPr lang="en-US" spc="180" dirty="0"/>
              <a:t>could</a:t>
            </a:r>
            <a:r>
              <a:rPr lang="en-US" spc="-5" dirty="0"/>
              <a:t> </a:t>
            </a:r>
            <a:r>
              <a:rPr lang="en-US" spc="145" dirty="0"/>
              <a:t>be</a:t>
            </a:r>
            <a:r>
              <a:rPr lang="en-US" spc="-5" dirty="0"/>
              <a:t> </a:t>
            </a:r>
            <a:r>
              <a:rPr lang="en-US" spc="90" dirty="0"/>
              <a:t>used</a:t>
            </a:r>
            <a:r>
              <a:rPr lang="en-US" spc="-5" dirty="0"/>
              <a:t> </a:t>
            </a:r>
            <a:r>
              <a:rPr lang="en-US" spc="120" dirty="0"/>
              <a:t>in</a:t>
            </a:r>
            <a:r>
              <a:rPr lang="en-US" spc="-5" dirty="0"/>
              <a:t> </a:t>
            </a:r>
            <a:r>
              <a:rPr lang="en-US" spc="130" dirty="0"/>
              <a:t>machine</a:t>
            </a:r>
            <a:r>
              <a:rPr lang="en-US" spc="-5" dirty="0"/>
              <a:t> </a:t>
            </a:r>
            <a:r>
              <a:rPr lang="en-US" spc="110" dirty="0"/>
              <a:t>learning</a:t>
            </a:r>
            <a:r>
              <a:rPr lang="en-US" spc="-5" dirty="0"/>
              <a:t> </a:t>
            </a:r>
            <a:r>
              <a:rPr lang="en-US" spc="140" dirty="0"/>
              <a:t>model.</a:t>
            </a:r>
            <a:endParaRPr lang="en-US" dirty="0"/>
          </a:p>
          <a:p>
            <a:pPr marL="12700" marR="5080" indent="-2286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pc="-25" dirty="0"/>
              <a:t>Bar</a:t>
            </a:r>
            <a:r>
              <a:rPr lang="en-US" spc="-5" dirty="0"/>
              <a:t> </a:t>
            </a:r>
            <a:r>
              <a:rPr lang="en-US" spc="120" dirty="0"/>
              <a:t>charts</a:t>
            </a:r>
            <a:r>
              <a:rPr lang="en-US" dirty="0"/>
              <a:t> </a:t>
            </a:r>
            <a:r>
              <a:rPr lang="en-US" spc="114" dirty="0"/>
              <a:t>show</a:t>
            </a:r>
            <a:r>
              <a:rPr lang="en-US" spc="-5" dirty="0"/>
              <a:t> </a:t>
            </a:r>
            <a:r>
              <a:rPr lang="en-US" spc="120" dirty="0"/>
              <a:t>comparisons</a:t>
            </a:r>
            <a:r>
              <a:rPr lang="en-US" dirty="0"/>
              <a:t> </a:t>
            </a:r>
            <a:r>
              <a:rPr lang="en-US" spc="160" dirty="0"/>
              <a:t>among</a:t>
            </a:r>
            <a:r>
              <a:rPr lang="en-US" spc="-5" dirty="0"/>
              <a:t> </a:t>
            </a:r>
            <a:r>
              <a:rPr lang="en-US" spc="125" dirty="0"/>
              <a:t>discrete</a:t>
            </a:r>
            <a:r>
              <a:rPr lang="en-US" dirty="0"/>
              <a:t> </a:t>
            </a:r>
            <a:r>
              <a:rPr lang="en-US" spc="105" dirty="0"/>
              <a:t>categories.</a:t>
            </a:r>
            <a:r>
              <a:rPr lang="en-US" dirty="0"/>
              <a:t> </a:t>
            </a:r>
            <a:r>
              <a:rPr lang="en-US" spc="5" dirty="0"/>
              <a:t>The</a:t>
            </a:r>
            <a:r>
              <a:rPr lang="en-US" spc="-5" dirty="0"/>
              <a:t> </a:t>
            </a:r>
            <a:r>
              <a:rPr lang="en-US" spc="114" dirty="0"/>
              <a:t>goal</a:t>
            </a:r>
            <a:r>
              <a:rPr lang="en-US" dirty="0"/>
              <a:t> </a:t>
            </a:r>
            <a:r>
              <a:rPr lang="en-US" spc="10" dirty="0"/>
              <a:t>is</a:t>
            </a:r>
            <a:r>
              <a:rPr lang="en-US" spc="-5" dirty="0"/>
              <a:t> </a:t>
            </a:r>
            <a:r>
              <a:rPr lang="en-US" spc="225" dirty="0"/>
              <a:t>to</a:t>
            </a:r>
            <a:r>
              <a:rPr lang="en-US" dirty="0"/>
              <a:t> </a:t>
            </a:r>
            <a:r>
              <a:rPr lang="en-US" spc="114" dirty="0"/>
              <a:t>show</a:t>
            </a:r>
            <a:r>
              <a:rPr lang="en-US" spc="-5" dirty="0"/>
              <a:t> </a:t>
            </a:r>
            <a:r>
              <a:rPr lang="en-US" spc="155" dirty="0"/>
              <a:t>the </a:t>
            </a:r>
            <a:r>
              <a:rPr lang="en-US" spc="-940" dirty="0"/>
              <a:t> </a:t>
            </a:r>
            <a:r>
              <a:rPr lang="en-US" spc="110" dirty="0"/>
              <a:t>relationship </a:t>
            </a:r>
            <a:r>
              <a:rPr lang="en-US" spc="145" dirty="0"/>
              <a:t>between </a:t>
            </a:r>
            <a:r>
              <a:rPr lang="en-US" spc="155" dirty="0"/>
              <a:t>the </a:t>
            </a:r>
            <a:r>
              <a:rPr lang="en-US" spc="114" dirty="0"/>
              <a:t>specific categories </a:t>
            </a:r>
            <a:r>
              <a:rPr lang="en-US" spc="160" dirty="0"/>
              <a:t>being compared </a:t>
            </a:r>
            <a:r>
              <a:rPr lang="en-US" spc="114" dirty="0"/>
              <a:t>and </a:t>
            </a:r>
            <a:r>
              <a:rPr lang="en-US" spc="-60" dirty="0"/>
              <a:t>a </a:t>
            </a:r>
            <a:r>
              <a:rPr lang="en-US" spc="90" dirty="0"/>
              <a:t>measured </a:t>
            </a:r>
            <a:r>
              <a:rPr lang="en-US" spc="95" dirty="0"/>
              <a:t> </a:t>
            </a:r>
            <a:r>
              <a:rPr lang="en-US" spc="50" dirty="0"/>
              <a:t>value.</a:t>
            </a:r>
            <a:endParaRPr lang="en-US" dirty="0"/>
          </a:p>
          <a:p>
            <a:pPr marL="12700" indent="-228600">
              <a:lnSpc>
                <a:spcPct val="90000"/>
              </a:lnSpc>
              <a:spcBef>
                <a:spcPts val="2265"/>
              </a:spcBef>
              <a:buFont typeface="Arial" panose="020B0604020202020204" pitchFamily="34" charset="0"/>
              <a:buChar char="•"/>
            </a:pPr>
            <a:r>
              <a:rPr lang="en-US" spc="50" dirty="0"/>
              <a:t>Line</a:t>
            </a:r>
            <a:r>
              <a:rPr lang="en-US" spc="-5" dirty="0"/>
              <a:t> </a:t>
            </a:r>
            <a:r>
              <a:rPr lang="en-US" spc="120" dirty="0"/>
              <a:t>charts</a:t>
            </a:r>
            <a:r>
              <a:rPr lang="en-US" spc="-5" dirty="0"/>
              <a:t> </a:t>
            </a:r>
            <a:r>
              <a:rPr lang="en-US" spc="114" dirty="0"/>
              <a:t>show</a:t>
            </a:r>
            <a:r>
              <a:rPr lang="en-US" dirty="0"/>
              <a:t> </a:t>
            </a:r>
            <a:r>
              <a:rPr lang="en-US" spc="125" dirty="0"/>
              <a:t>trends</a:t>
            </a:r>
            <a:r>
              <a:rPr lang="en-US" spc="-5" dirty="0"/>
              <a:t> </a:t>
            </a:r>
            <a:r>
              <a:rPr lang="en-US" spc="120" dirty="0"/>
              <a:t>in</a:t>
            </a:r>
            <a:r>
              <a:rPr lang="en-US" dirty="0"/>
              <a:t> </a:t>
            </a:r>
            <a:r>
              <a:rPr lang="en-US" spc="105" dirty="0"/>
              <a:t>data</a:t>
            </a:r>
            <a:r>
              <a:rPr lang="en-US" spc="-5" dirty="0"/>
              <a:t> </a:t>
            </a:r>
            <a:r>
              <a:rPr lang="en-US" spc="95" dirty="0"/>
              <a:t>over</a:t>
            </a:r>
            <a:r>
              <a:rPr lang="en-US" dirty="0"/>
              <a:t> </a:t>
            </a:r>
            <a:r>
              <a:rPr lang="en-US" spc="170" dirty="0"/>
              <a:t>time</a:t>
            </a:r>
            <a:r>
              <a:rPr lang="en-US" spc="-5" dirty="0"/>
              <a:t> </a:t>
            </a:r>
            <a:r>
              <a:rPr lang="en-US" spc="130" dirty="0"/>
              <a:t>(time</a:t>
            </a:r>
            <a:r>
              <a:rPr lang="en-US" dirty="0"/>
              <a:t> </a:t>
            </a:r>
            <a:r>
              <a:rPr lang="en-US" spc="20" dirty="0"/>
              <a:t>series).</a:t>
            </a:r>
            <a:endParaRPr lang="en-US" dirty="0"/>
          </a:p>
          <a:p>
            <a:pPr>
              <a:lnSpc>
                <a:spcPct val="90000"/>
              </a:lnSpc>
              <a:spcBef>
                <a:spcPts val="40"/>
              </a:spcBef>
            </a:pP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17</TotalTime>
  <Words>2319</Words>
  <Application>Microsoft Office PowerPoint</Application>
  <PresentationFormat>Custom</PresentationFormat>
  <Paragraphs>185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Arial MT</vt:lpstr>
      <vt:lpstr>Century Gothic</vt:lpstr>
      <vt:lpstr>Courier New</vt:lpstr>
      <vt:lpstr>Microsoft Sans Serif</vt:lpstr>
      <vt:lpstr>Times New Roman</vt:lpstr>
      <vt:lpstr>Verdana</vt:lpstr>
      <vt:lpstr>Mesh</vt:lpstr>
      <vt:lpstr>Summary of methodologies</vt:lpstr>
      <vt:lpstr>Project background and context</vt:lpstr>
      <vt:lpstr>PowerPoint Presentation</vt:lpstr>
      <vt:lpstr>PowerPoint Presentation</vt:lpstr>
      <vt:lpstr>Data collection process involved a combination of API requests from SpaceX REST  API and Web Scraping data from a table in SpaceX’s Wikipedia entry.</vt:lpstr>
      <vt:lpstr>PowerPoint Presentation</vt:lpstr>
      <vt:lpstr>PowerPoint Presentation</vt:lpstr>
      <vt:lpstr>PowerPoint Presentation</vt:lpstr>
      <vt:lpstr>Charts were plotted:</vt:lpstr>
      <vt:lpstr>PowerPoint Presentation</vt:lpstr>
      <vt:lpstr>Markers of all Launch Sites: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cp:lastModifiedBy>ktaritarak</cp:lastModifiedBy>
  <cp:revision>2</cp:revision>
  <dcterms:created xsi:type="dcterms:W3CDTF">2024-03-14T11:49:47Z</dcterms:created>
  <dcterms:modified xsi:type="dcterms:W3CDTF">2024-03-16T02:08:18Z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2024-03-14T00:00:00Z</vt:filetime>
  </property>
</Properties>
</file>